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 Light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 Light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 Light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 Light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 Light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 Light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 Light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 Light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3" name="Shape 28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"/>
          <p:cNvSpPr/>
          <p:nvPr/>
        </p:nvSpPr>
        <p:spPr>
          <a:xfrm>
            <a:off x="647700" y="4749800"/>
            <a:ext cx="11709421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" name="Title Text"/>
          <p:cNvSpPr txBox="1"/>
          <p:nvPr>
            <p:ph type="title"/>
          </p:nvPr>
        </p:nvSpPr>
        <p:spPr>
          <a:xfrm>
            <a:off x="571500" y="1320800"/>
            <a:ext cx="11861800" cy="3175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5" name="Body Level One…"/>
          <p:cNvSpPr txBox="1"/>
          <p:nvPr>
            <p:ph type="body" sz="half" idx="1"/>
          </p:nvPr>
        </p:nvSpPr>
        <p:spPr>
          <a:xfrm>
            <a:off x="571500" y="5016500"/>
            <a:ext cx="11861800" cy="317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96744" y="5016500"/>
            <a:ext cx="6868247" cy="2074211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lide Number"/>
          <p:cNvSpPr txBox="1"/>
          <p:nvPr>
            <p:ph type="sldNum" sz="quarter" idx="2"/>
          </p:nvPr>
        </p:nvSpPr>
        <p:spPr>
          <a:xfrm>
            <a:off x="12268200" y="9194800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Line"/>
          <p:cNvSpPr/>
          <p:nvPr/>
        </p:nvSpPr>
        <p:spPr>
          <a:xfrm>
            <a:off x="647700" y="4749800"/>
            <a:ext cx="4882122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7" name="Image"/>
          <p:cNvSpPr/>
          <p:nvPr>
            <p:ph type="pic" idx="13"/>
          </p:nvPr>
        </p:nvSpPr>
        <p:spPr>
          <a:xfrm>
            <a:off x="6481167" y="-146050"/>
            <a:ext cx="6654801" cy="99060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98" name="Title Text"/>
          <p:cNvSpPr txBox="1"/>
          <p:nvPr>
            <p:ph type="title"/>
          </p:nvPr>
        </p:nvSpPr>
        <p:spPr>
          <a:xfrm>
            <a:off x="571500" y="1320800"/>
            <a:ext cx="5080000" cy="3175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9" name="Body Level One…"/>
          <p:cNvSpPr txBox="1"/>
          <p:nvPr>
            <p:ph type="body" sz="quarter" idx="1"/>
          </p:nvPr>
        </p:nvSpPr>
        <p:spPr>
          <a:xfrm>
            <a:off x="571500" y="5016500"/>
            <a:ext cx="5080000" cy="317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>
                <a:solidFill>
                  <a:srgbClr val="747474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>
                <a:solidFill>
                  <a:srgbClr val="747474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>
                <a:solidFill>
                  <a:srgbClr val="747474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>
                <a:solidFill>
                  <a:srgbClr val="747474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>
                <a:solidFill>
                  <a:srgbClr val="747474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xfrm>
            <a:off x="508000" y="9194800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Line"/>
          <p:cNvSpPr/>
          <p:nvPr/>
        </p:nvSpPr>
        <p:spPr>
          <a:xfrm>
            <a:off x="647700" y="1968500"/>
            <a:ext cx="4876867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8" name="Image"/>
          <p:cNvSpPr/>
          <p:nvPr>
            <p:ph type="pic" idx="13"/>
          </p:nvPr>
        </p:nvSpPr>
        <p:spPr>
          <a:xfrm>
            <a:off x="6481167" y="-146050"/>
            <a:ext cx="6654801" cy="99060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09" name="Title Text"/>
          <p:cNvSpPr txBox="1"/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0" name="Body Level One…"/>
          <p:cNvSpPr txBox="1"/>
          <p:nvPr>
            <p:ph type="body" sz="half" idx="1"/>
          </p:nvPr>
        </p:nvSpPr>
        <p:spPr>
          <a:xfrm>
            <a:off x="571500" y="2324100"/>
            <a:ext cx="5080000" cy="6565900"/>
          </a:xfrm>
          <a:prstGeom prst="rect">
            <a:avLst/>
          </a:prstGeom>
        </p:spPr>
        <p:txBody>
          <a:bodyPr/>
          <a:lstStyle>
            <a:lvl1pPr>
              <a:spcBef>
                <a:spcPts val="4800"/>
              </a:spcBef>
              <a:defRPr>
                <a:solidFill>
                  <a:srgbClr val="747474"/>
                </a:solidFill>
              </a:defRPr>
            </a:lvl1pPr>
            <a:lvl2pPr>
              <a:spcBef>
                <a:spcPts val="4800"/>
              </a:spcBef>
              <a:defRPr>
                <a:solidFill>
                  <a:srgbClr val="747474"/>
                </a:solidFill>
              </a:defRPr>
            </a:lvl2pPr>
            <a:lvl3pPr>
              <a:spcBef>
                <a:spcPts val="4800"/>
              </a:spcBef>
              <a:defRPr>
                <a:solidFill>
                  <a:srgbClr val="747474"/>
                </a:solidFill>
              </a:defRPr>
            </a:lvl3pPr>
            <a:lvl4pPr>
              <a:spcBef>
                <a:spcPts val="4800"/>
              </a:spcBef>
              <a:defRPr>
                <a:solidFill>
                  <a:srgbClr val="747474"/>
                </a:solidFill>
              </a:defRPr>
            </a:lvl4pPr>
            <a:lvl5pPr>
              <a:spcBef>
                <a:spcPts val="4800"/>
              </a:spcBef>
              <a:defRPr>
                <a:solidFill>
                  <a:srgbClr val="747474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xfrm>
            <a:off x="510743" y="9194800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2 Up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Line"/>
          <p:cNvSpPr/>
          <p:nvPr/>
        </p:nvSpPr>
        <p:spPr>
          <a:xfrm flipH="1">
            <a:off x="6502399" y="1803400"/>
            <a:ext cx="1" cy="4318000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9" name="Image"/>
          <p:cNvSpPr/>
          <p:nvPr>
            <p:ph type="pic" sz="half" idx="13"/>
          </p:nvPr>
        </p:nvSpPr>
        <p:spPr>
          <a:xfrm>
            <a:off x="6040708" y="1640743"/>
            <a:ext cx="6962182" cy="4648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20" name="Image"/>
          <p:cNvSpPr/>
          <p:nvPr>
            <p:ph type="pic" sz="half" idx="14"/>
          </p:nvPr>
        </p:nvSpPr>
        <p:spPr>
          <a:xfrm>
            <a:off x="330200" y="1701800"/>
            <a:ext cx="6962495" cy="46482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21" name="Body Level One…"/>
          <p:cNvSpPr txBox="1"/>
          <p:nvPr>
            <p:ph type="body" sz="quarter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2 Up Portrait &amp;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Line"/>
          <p:cNvSpPr/>
          <p:nvPr/>
        </p:nvSpPr>
        <p:spPr>
          <a:xfrm flipH="1">
            <a:off x="4432299" y="1778000"/>
            <a:ext cx="1" cy="5054600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0" name="Image"/>
          <p:cNvSpPr/>
          <p:nvPr>
            <p:ph type="pic" sz="half" idx="13"/>
          </p:nvPr>
        </p:nvSpPr>
        <p:spPr>
          <a:xfrm>
            <a:off x="-414201" y="1647535"/>
            <a:ext cx="7353301" cy="5362093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1" name="Image"/>
          <p:cNvSpPr/>
          <p:nvPr>
            <p:ph type="pic" idx="14"/>
          </p:nvPr>
        </p:nvSpPr>
        <p:spPr>
          <a:xfrm>
            <a:off x="3792931" y="1077019"/>
            <a:ext cx="9017001" cy="60198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2" name="Body Level One…"/>
          <p:cNvSpPr txBox="1"/>
          <p:nvPr>
            <p:ph type="body" sz="quarter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2 Up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Line"/>
          <p:cNvSpPr/>
          <p:nvPr/>
        </p:nvSpPr>
        <p:spPr>
          <a:xfrm flipH="1">
            <a:off x="6489699" y="508000"/>
            <a:ext cx="1" cy="801373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1" name="Image"/>
          <p:cNvSpPr/>
          <p:nvPr>
            <p:ph type="pic" idx="13"/>
          </p:nvPr>
        </p:nvSpPr>
        <p:spPr>
          <a:xfrm>
            <a:off x="-800100" y="509193"/>
            <a:ext cx="11041830" cy="80518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42" name="Image"/>
          <p:cNvSpPr/>
          <p:nvPr>
            <p:ph type="pic" idx="14"/>
          </p:nvPr>
        </p:nvSpPr>
        <p:spPr>
          <a:xfrm>
            <a:off x="6615466" y="-234950"/>
            <a:ext cx="5997853" cy="89281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43" name="Body Level One…"/>
          <p:cNvSpPr txBox="1"/>
          <p:nvPr>
            <p:ph type="body" sz="quarter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Line"/>
          <p:cNvSpPr/>
          <p:nvPr/>
        </p:nvSpPr>
        <p:spPr>
          <a:xfrm flipH="1">
            <a:off x="4444998" y="1777968"/>
            <a:ext cx="1" cy="506738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2" name="Line"/>
          <p:cNvSpPr/>
          <p:nvPr/>
        </p:nvSpPr>
        <p:spPr>
          <a:xfrm flipH="1">
            <a:off x="8547098" y="1777968"/>
            <a:ext cx="1" cy="506738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3" name="Image"/>
          <p:cNvSpPr/>
          <p:nvPr>
            <p:ph type="pic" sz="half" idx="13"/>
          </p:nvPr>
        </p:nvSpPr>
        <p:spPr>
          <a:xfrm>
            <a:off x="-3403600" y="1612900"/>
            <a:ext cx="8084864" cy="53975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54" name="Image"/>
          <p:cNvSpPr/>
          <p:nvPr>
            <p:ph type="pic" idx="14"/>
          </p:nvPr>
        </p:nvSpPr>
        <p:spPr>
          <a:xfrm>
            <a:off x="7009166" y="-1035050"/>
            <a:ext cx="5997853" cy="89281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55" name="Image"/>
          <p:cNvSpPr/>
          <p:nvPr>
            <p:ph type="pic" sz="half" idx="15"/>
          </p:nvPr>
        </p:nvSpPr>
        <p:spPr>
          <a:xfrm>
            <a:off x="3201348" y="1263662"/>
            <a:ext cx="7810501" cy="5695487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56" name="Body Level One…"/>
          <p:cNvSpPr txBox="1"/>
          <p:nvPr>
            <p:ph type="body" sz="quarter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Image"/>
          <p:cNvSpPr/>
          <p:nvPr>
            <p:ph type="pic" idx="13"/>
          </p:nvPr>
        </p:nvSpPr>
        <p:spPr>
          <a:xfrm>
            <a:off x="241300" y="305993"/>
            <a:ext cx="12522202" cy="91313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5" name="Body Level One…"/>
          <p:cNvSpPr txBox="1"/>
          <p:nvPr>
            <p:ph type="body" sz="quarter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Line"/>
          <p:cNvSpPr/>
          <p:nvPr/>
        </p:nvSpPr>
        <p:spPr>
          <a:xfrm flipH="1">
            <a:off x="6489698" y="520668"/>
            <a:ext cx="1" cy="7962963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4" name="Line"/>
          <p:cNvSpPr/>
          <p:nvPr/>
        </p:nvSpPr>
        <p:spPr>
          <a:xfrm>
            <a:off x="6489696" y="4476750"/>
            <a:ext cx="5994408" cy="127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5" name="Image"/>
          <p:cNvSpPr/>
          <p:nvPr>
            <p:ph type="pic" idx="13"/>
          </p:nvPr>
        </p:nvSpPr>
        <p:spPr>
          <a:xfrm>
            <a:off x="506766" y="-234950"/>
            <a:ext cx="5997853" cy="89281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76" name="Image"/>
          <p:cNvSpPr/>
          <p:nvPr>
            <p:ph type="pic" sz="quarter" idx="14"/>
          </p:nvPr>
        </p:nvSpPr>
        <p:spPr>
          <a:xfrm>
            <a:off x="6634195" y="431800"/>
            <a:ext cx="5918201" cy="395120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77" name="Image"/>
          <p:cNvSpPr/>
          <p:nvPr>
            <p:ph type="pic" sz="half" idx="15"/>
          </p:nvPr>
        </p:nvSpPr>
        <p:spPr>
          <a:xfrm>
            <a:off x="5917141" y="4016137"/>
            <a:ext cx="6696170" cy="44704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78" name="Body Level One…"/>
          <p:cNvSpPr txBox="1"/>
          <p:nvPr>
            <p:ph type="body" sz="quarter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4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Line"/>
          <p:cNvSpPr/>
          <p:nvPr/>
        </p:nvSpPr>
        <p:spPr>
          <a:xfrm flipH="1">
            <a:off x="9067798" y="520668"/>
            <a:ext cx="1" cy="7962963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7" name="Line"/>
          <p:cNvSpPr/>
          <p:nvPr/>
        </p:nvSpPr>
        <p:spPr>
          <a:xfrm>
            <a:off x="9067796" y="3092450"/>
            <a:ext cx="3429023" cy="127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8" name="Line"/>
          <p:cNvSpPr/>
          <p:nvPr/>
        </p:nvSpPr>
        <p:spPr>
          <a:xfrm>
            <a:off x="9067796" y="5873750"/>
            <a:ext cx="3429023" cy="127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9" name="Image"/>
          <p:cNvSpPr/>
          <p:nvPr>
            <p:ph type="pic" idx="13"/>
          </p:nvPr>
        </p:nvSpPr>
        <p:spPr>
          <a:xfrm>
            <a:off x="-800100" y="509193"/>
            <a:ext cx="11041829" cy="80518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90" name="Image"/>
          <p:cNvSpPr/>
          <p:nvPr>
            <p:ph type="pic" sz="quarter" idx="14"/>
          </p:nvPr>
        </p:nvSpPr>
        <p:spPr>
          <a:xfrm>
            <a:off x="8837910" y="3187700"/>
            <a:ext cx="3804471" cy="25400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91" name="Image"/>
          <p:cNvSpPr/>
          <p:nvPr>
            <p:ph type="pic" sz="quarter" idx="15"/>
          </p:nvPr>
        </p:nvSpPr>
        <p:spPr>
          <a:xfrm>
            <a:off x="8877302" y="5993009"/>
            <a:ext cx="3733801" cy="2492707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92" name="Image"/>
          <p:cNvSpPr/>
          <p:nvPr>
            <p:ph type="pic" sz="quarter" idx="16"/>
          </p:nvPr>
        </p:nvSpPr>
        <p:spPr>
          <a:xfrm>
            <a:off x="9207500" y="-107950"/>
            <a:ext cx="3365500" cy="5009714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93" name="Body Level One…"/>
          <p:cNvSpPr txBox="1"/>
          <p:nvPr>
            <p:ph type="body" sz="quarter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Line"/>
          <p:cNvSpPr/>
          <p:nvPr/>
        </p:nvSpPr>
        <p:spPr>
          <a:xfrm>
            <a:off x="647700" y="1968500"/>
            <a:ext cx="11709400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03" name="Body Level One…"/>
          <p:cNvSpPr txBox="1"/>
          <p:nvPr>
            <p:ph type="body" sz="half" idx="1"/>
          </p:nvPr>
        </p:nvSpPr>
        <p:spPr>
          <a:xfrm>
            <a:off x="571500" y="2324100"/>
            <a:ext cx="5080000" cy="6565900"/>
          </a:xfrm>
          <a:prstGeom prst="rect">
            <a:avLst/>
          </a:prstGeom>
        </p:spPr>
        <p:txBody>
          <a:bodyPr/>
          <a:lstStyle>
            <a:lvl1pPr>
              <a:spcBef>
                <a:spcPts val="4800"/>
              </a:spcBef>
              <a:defRPr>
                <a:solidFill>
                  <a:srgbClr val="747474"/>
                </a:solidFill>
              </a:defRPr>
            </a:lvl1pPr>
            <a:lvl2pPr>
              <a:spcBef>
                <a:spcPts val="4800"/>
              </a:spcBef>
              <a:defRPr>
                <a:solidFill>
                  <a:srgbClr val="747474"/>
                </a:solidFill>
              </a:defRPr>
            </a:lvl2pPr>
            <a:lvl3pPr>
              <a:spcBef>
                <a:spcPts val="4800"/>
              </a:spcBef>
              <a:defRPr>
                <a:solidFill>
                  <a:srgbClr val="747474"/>
                </a:solidFill>
              </a:defRPr>
            </a:lvl3pPr>
            <a:lvl4pPr>
              <a:spcBef>
                <a:spcPts val="4800"/>
              </a:spcBef>
              <a:defRPr>
                <a:solidFill>
                  <a:srgbClr val="747474"/>
                </a:solidFill>
              </a:defRPr>
            </a:lvl4pPr>
            <a:lvl5pPr>
              <a:spcBef>
                <a:spcPts val="4800"/>
              </a:spcBef>
              <a:defRPr>
                <a:solidFill>
                  <a:srgbClr val="747474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Line"/>
          <p:cNvSpPr/>
          <p:nvPr/>
        </p:nvSpPr>
        <p:spPr>
          <a:xfrm>
            <a:off x="647700" y="1968500"/>
            <a:ext cx="11709400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3" name="Body Level One…"/>
          <p:cNvSpPr txBox="1"/>
          <p:nvPr>
            <p:ph type="body" sz="half" idx="1"/>
          </p:nvPr>
        </p:nvSpPr>
        <p:spPr>
          <a:xfrm>
            <a:off x="8369300" y="2324100"/>
            <a:ext cx="4064000" cy="6565900"/>
          </a:xfrm>
          <a:prstGeom prst="rect">
            <a:avLst/>
          </a:prstGeom>
        </p:spPr>
        <p:txBody>
          <a:bodyPr/>
          <a:lstStyle>
            <a:lvl1pPr>
              <a:spcBef>
                <a:spcPts val="4800"/>
              </a:spcBef>
              <a:defRPr>
                <a:solidFill>
                  <a:srgbClr val="747474"/>
                </a:solidFill>
              </a:defRPr>
            </a:lvl1pPr>
            <a:lvl2pPr>
              <a:spcBef>
                <a:spcPts val="4800"/>
              </a:spcBef>
              <a:defRPr>
                <a:solidFill>
                  <a:srgbClr val="747474"/>
                </a:solidFill>
              </a:defRPr>
            </a:lvl2pPr>
            <a:lvl3pPr>
              <a:spcBef>
                <a:spcPts val="4800"/>
              </a:spcBef>
              <a:defRPr>
                <a:solidFill>
                  <a:srgbClr val="747474"/>
                </a:solidFill>
              </a:defRPr>
            </a:lvl3pPr>
            <a:lvl4pPr>
              <a:spcBef>
                <a:spcPts val="4800"/>
              </a:spcBef>
              <a:defRPr>
                <a:solidFill>
                  <a:srgbClr val="747474"/>
                </a:solidFill>
              </a:defRPr>
            </a:lvl4pPr>
            <a:lvl5pPr>
              <a:spcBef>
                <a:spcPts val="4800"/>
              </a:spcBef>
              <a:defRPr>
                <a:solidFill>
                  <a:srgbClr val="747474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Subtitl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Line"/>
          <p:cNvSpPr/>
          <p:nvPr/>
        </p:nvSpPr>
        <p:spPr>
          <a:xfrm>
            <a:off x="647700" y="4749800"/>
            <a:ext cx="11709421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2" name="Title Text"/>
          <p:cNvSpPr txBox="1"/>
          <p:nvPr>
            <p:ph type="title"/>
          </p:nvPr>
        </p:nvSpPr>
        <p:spPr>
          <a:xfrm>
            <a:off x="571500" y="1320800"/>
            <a:ext cx="11861800" cy="3175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3" name="Body Level One…"/>
          <p:cNvSpPr txBox="1"/>
          <p:nvPr>
            <p:ph type="body" sz="half" idx="1"/>
          </p:nvPr>
        </p:nvSpPr>
        <p:spPr>
          <a:xfrm>
            <a:off x="571500" y="5016500"/>
            <a:ext cx="11861800" cy="317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96744" y="5016500"/>
            <a:ext cx="6868247" cy="2074211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Slide Number"/>
          <p:cNvSpPr txBox="1"/>
          <p:nvPr>
            <p:ph type="sldNum" sz="quarter" idx="2"/>
          </p:nvPr>
        </p:nvSpPr>
        <p:spPr>
          <a:xfrm>
            <a:off x="12268200" y="9194800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96955" y="901831"/>
            <a:ext cx="2354952" cy="711197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Line"/>
          <p:cNvSpPr/>
          <p:nvPr/>
        </p:nvSpPr>
        <p:spPr>
          <a:xfrm>
            <a:off x="647700" y="1968500"/>
            <a:ext cx="11709400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5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60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96955" y="901831"/>
            <a:ext cx="2354952" cy="711197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Rectangle"/>
          <p:cNvSpPr/>
          <p:nvPr/>
        </p:nvSpPr>
        <p:spPr>
          <a:xfrm>
            <a:off x="4515" y="8931768"/>
            <a:ext cx="13004801" cy="826348"/>
          </a:xfrm>
          <a:prstGeom prst="rect">
            <a:avLst/>
          </a:prstGeom>
          <a:solidFill>
            <a:srgbClr val="FFFFFF"/>
          </a:solidFill>
        </p:spPr>
        <p:txBody>
          <a:bodyPr lIns="50800" tIns="50800" rIns="50800" bIns="50800" anchor="ctr"/>
          <a:lstStyle/>
          <a:p>
            <a:pPr marL="57799" marR="57799" algn="l" defTabSz="647700">
              <a:lnSpc>
                <a:spcPct val="93000"/>
              </a:lnSpc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270" name="image.png" descr="im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479" y="9037884"/>
            <a:ext cx="1855895" cy="677335"/>
          </a:xfrm>
          <a:prstGeom prst="rect">
            <a:avLst/>
          </a:prstGeom>
        </p:spPr>
      </p:pic>
      <p:sp>
        <p:nvSpPr>
          <p:cNvPr id="271" name="olivier.liechti@heig-vd.ch"/>
          <p:cNvSpPr txBox="1"/>
          <p:nvPr/>
        </p:nvSpPr>
        <p:spPr>
          <a:xfrm>
            <a:off x="9026595" y="9089813"/>
            <a:ext cx="3528954" cy="447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55751" marR="55751" algn="l" defTabSz="647700">
              <a:lnSpc>
                <a:spcPct val="93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sz="2400">
                <a:solidFill>
                  <a:srgbClr val="C4284F"/>
                </a:solidFill>
                <a:uFill>
                  <a:solidFill>
                    <a:srgbClr val="C4284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olivier.liechti@heig-vd.ch</a:t>
            </a:r>
          </a:p>
        </p:txBody>
      </p:sp>
      <p:sp>
        <p:nvSpPr>
          <p:cNvPr id="272" name="Line"/>
          <p:cNvSpPr/>
          <p:nvPr/>
        </p:nvSpPr>
        <p:spPr>
          <a:xfrm>
            <a:off x="0" y="8864600"/>
            <a:ext cx="13004800" cy="2258"/>
          </a:xfrm>
          <a:prstGeom prst="line">
            <a:avLst/>
          </a:prstGeom>
          <a:ln>
            <a:solidFill>
              <a:srgbClr val="C4284F"/>
            </a:solidFill>
          </a:ln>
        </p:spPr>
        <p:txBody>
          <a:bodyPr lIns="0" tIns="0" rIns="0" bIns="0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3" name="Title Text"/>
          <p:cNvSpPr txBox="1"/>
          <p:nvPr>
            <p:ph type="title"/>
          </p:nvPr>
        </p:nvSpPr>
        <p:spPr>
          <a:xfrm>
            <a:off x="460586" y="864728"/>
            <a:ext cx="12081371" cy="1302739"/>
          </a:xfrm>
          <a:prstGeom prst="rect">
            <a:avLst/>
          </a:prstGeom>
        </p:spPr>
        <p:txBody>
          <a:bodyPr lIns="0" tIns="0" rIns="0" bIns="0" anchor="ctr"/>
          <a:lstStyle>
            <a:lvl1pPr defTabSz="647700">
              <a:lnSpc>
                <a:spcPct val="75000"/>
              </a:lnSpc>
              <a:defRPr b="1" sz="3800">
                <a:solidFill>
                  <a:srgbClr val="C4284F"/>
                </a:solidFill>
                <a:uFill>
                  <a:solidFill>
                    <a:srgbClr val="C4284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74" name="Body Level One…"/>
          <p:cNvSpPr txBox="1"/>
          <p:nvPr>
            <p:ph type="body" idx="1"/>
          </p:nvPr>
        </p:nvSpPr>
        <p:spPr>
          <a:xfrm>
            <a:off x="460586" y="2171700"/>
            <a:ext cx="12081371" cy="7581900"/>
          </a:xfrm>
          <a:prstGeom prst="rect">
            <a:avLst/>
          </a:prstGeom>
        </p:spPr>
        <p:txBody>
          <a:bodyPr lIns="0" tIns="0" rIns="0" bIns="0"/>
          <a:lstStyle>
            <a:lvl1pPr marL="482600" indent="-482600" defTabSz="647700"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Tx/>
              <a:buFont typeface="Times New Roman"/>
              <a:buNone/>
              <a:defRPr sz="2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1056639" indent="-408939" defTabSz="647700"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Tx/>
              <a:buFont typeface="Times New Roman"/>
              <a:buNone/>
              <a:defRPr b="1" sz="2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marL="1625600" indent="-330200" defTabSz="647700"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Tx/>
              <a:buFont typeface="Times New Roman"/>
              <a:buNone/>
              <a:defRPr sz="2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marL="2273300" indent="-317500" defTabSz="647700">
              <a:lnSpc>
                <a:spcPct val="84000"/>
              </a:lnSpc>
              <a:spcBef>
                <a:spcPts val="600"/>
              </a:spcBef>
              <a:buClr>
                <a:srgbClr val="000000"/>
              </a:buClr>
              <a:buSzTx/>
              <a:buFont typeface="Times New Roman"/>
              <a:buNone/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2921000" indent="-317500" defTabSz="647700">
              <a:lnSpc>
                <a:spcPct val="75000"/>
              </a:lnSpc>
              <a:spcBef>
                <a:spcPts val="600"/>
              </a:spcBef>
              <a:buClr>
                <a:srgbClr val="000000"/>
              </a:buClr>
              <a:buSzTx/>
              <a:buFont typeface="Times New Roman"/>
              <a:buNone/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5" name="Slide Number"/>
          <p:cNvSpPr txBox="1"/>
          <p:nvPr>
            <p:ph type="sldNum" sz="quarter" idx="2"/>
          </p:nvPr>
        </p:nvSpPr>
        <p:spPr>
          <a:xfrm>
            <a:off x="12047255" y="546100"/>
            <a:ext cx="312069" cy="298984"/>
          </a:xfrm>
          <a:prstGeom prst="rect">
            <a:avLst/>
          </a:prstGeom>
        </p:spPr>
        <p:txBody>
          <a:bodyPr/>
          <a:lstStyle>
            <a:lvl1pPr algn="ctr" defTabSz="825500">
              <a:defRPr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7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96955" y="901831"/>
            <a:ext cx="2354952" cy="7111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numCol="2" spcCol="59309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ster #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numCol="2" spcCol="59309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98100" y="912079"/>
            <a:ext cx="2209800" cy="816019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Body Level One…"/>
          <p:cNvSpPr txBox="1"/>
          <p:nvPr>
            <p:ph type="body" idx="1"/>
          </p:nvPr>
        </p:nvSpPr>
        <p:spPr>
          <a:xfrm>
            <a:off x="571500" y="863600"/>
            <a:ext cx="11861800" cy="80264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96955" y="901831"/>
            <a:ext cx="2354952" cy="711197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Line"/>
          <p:cNvSpPr/>
          <p:nvPr/>
        </p:nvSpPr>
        <p:spPr>
          <a:xfrm>
            <a:off x="647700" y="1968500"/>
            <a:ext cx="11709400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Text"/>
          <p:cNvSpPr txBox="1"/>
          <p:nvPr>
            <p:ph type="title"/>
          </p:nvPr>
        </p:nvSpPr>
        <p:spPr>
          <a:xfrm>
            <a:off x="571500" y="3708400"/>
            <a:ext cx="11861800" cy="2336800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xfrm>
            <a:off x="12268200" y="9194800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Line"/>
          <p:cNvSpPr/>
          <p:nvPr/>
        </p:nvSpPr>
        <p:spPr>
          <a:xfrm>
            <a:off x="7543800" y="7975599"/>
            <a:ext cx="1" cy="14225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6" name="Image"/>
          <p:cNvSpPr/>
          <p:nvPr>
            <p:ph type="pic" idx="13"/>
          </p:nvPr>
        </p:nvSpPr>
        <p:spPr>
          <a:xfrm>
            <a:off x="-101600" y="0"/>
            <a:ext cx="13106400" cy="87503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87" name="Title Text"/>
          <p:cNvSpPr txBox="1"/>
          <p:nvPr>
            <p:ph type="title"/>
          </p:nvPr>
        </p:nvSpPr>
        <p:spPr>
          <a:xfrm>
            <a:off x="1409700" y="7785100"/>
            <a:ext cx="5791200" cy="1701800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pPr/>
            <a:r>
              <a:t>Title Text</a:t>
            </a:r>
          </a:p>
        </p:txBody>
      </p:sp>
      <p:sp>
        <p:nvSpPr>
          <p:cNvPr id="88" name="Body Level One…"/>
          <p:cNvSpPr txBox="1"/>
          <p:nvPr>
            <p:ph type="body" sz="quarter" idx="1"/>
          </p:nvPr>
        </p:nvSpPr>
        <p:spPr>
          <a:xfrm>
            <a:off x="7848600" y="8470900"/>
            <a:ext cx="4953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647700" y="1968500"/>
            <a:ext cx="11709400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/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571500" y="2324100"/>
            <a:ext cx="11861800" cy="6565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96955" y="901831"/>
            <a:ext cx="2354952" cy="71119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12268199" y="9194800"/>
            <a:ext cx="312015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sz="1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9pPr>
    </p:titleStyle>
    <p:bodyStyle>
      <a:lvl1pPr marL="266700" marR="0" indent="-2667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600" u="none">
          <a:solidFill>
            <a:srgbClr val="444444"/>
          </a:solidFill>
          <a:uFillTx/>
          <a:latin typeface="+mn-lt"/>
          <a:ea typeface="+mn-ea"/>
          <a:cs typeface="+mn-cs"/>
          <a:sym typeface="Helvetica Neue"/>
        </a:defRPr>
      </a:lvl1pPr>
      <a:lvl2pPr marL="711200" marR="0" indent="-2667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600" u="none">
          <a:solidFill>
            <a:srgbClr val="444444"/>
          </a:solidFill>
          <a:uFillTx/>
          <a:latin typeface="+mn-lt"/>
          <a:ea typeface="+mn-ea"/>
          <a:cs typeface="+mn-cs"/>
          <a:sym typeface="Helvetica Neue"/>
        </a:defRPr>
      </a:lvl2pPr>
      <a:lvl3pPr marL="1155700" marR="0" indent="-2667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600" u="none">
          <a:solidFill>
            <a:srgbClr val="444444"/>
          </a:solidFill>
          <a:uFillTx/>
          <a:latin typeface="+mn-lt"/>
          <a:ea typeface="+mn-ea"/>
          <a:cs typeface="+mn-cs"/>
          <a:sym typeface="Helvetica Neue"/>
        </a:defRPr>
      </a:lvl3pPr>
      <a:lvl4pPr marL="1600200" marR="0" indent="-2667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600" u="none">
          <a:solidFill>
            <a:srgbClr val="444444"/>
          </a:solidFill>
          <a:uFillTx/>
          <a:latin typeface="+mn-lt"/>
          <a:ea typeface="+mn-ea"/>
          <a:cs typeface="+mn-cs"/>
          <a:sym typeface="Helvetica Neue"/>
        </a:defRPr>
      </a:lvl4pPr>
      <a:lvl5pPr marL="2044700" marR="0" indent="-2667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600" u="none">
          <a:solidFill>
            <a:srgbClr val="444444"/>
          </a:solidFill>
          <a:uFillTx/>
          <a:latin typeface="+mn-lt"/>
          <a:ea typeface="+mn-ea"/>
          <a:cs typeface="+mn-cs"/>
          <a:sym typeface="Helvetica Neue"/>
        </a:defRPr>
      </a:lvl5pPr>
      <a:lvl6pPr marL="2489200" marR="0" indent="-2667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600" u="none">
          <a:solidFill>
            <a:srgbClr val="444444"/>
          </a:solidFill>
          <a:uFillTx/>
          <a:latin typeface="+mn-lt"/>
          <a:ea typeface="+mn-ea"/>
          <a:cs typeface="+mn-cs"/>
          <a:sym typeface="Helvetica Neue"/>
        </a:defRPr>
      </a:lvl6pPr>
      <a:lvl7pPr marL="2933700" marR="0" indent="-2667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600" u="none">
          <a:solidFill>
            <a:srgbClr val="444444"/>
          </a:solidFill>
          <a:uFillTx/>
          <a:latin typeface="+mn-lt"/>
          <a:ea typeface="+mn-ea"/>
          <a:cs typeface="+mn-cs"/>
          <a:sym typeface="Helvetica Neue"/>
        </a:defRPr>
      </a:lvl7pPr>
      <a:lvl8pPr marL="3378200" marR="0" indent="-2667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600" u="none">
          <a:solidFill>
            <a:srgbClr val="444444"/>
          </a:solidFill>
          <a:uFillTx/>
          <a:latin typeface="+mn-lt"/>
          <a:ea typeface="+mn-ea"/>
          <a:cs typeface="+mn-cs"/>
          <a:sym typeface="Helvetica Neue"/>
        </a:defRPr>
      </a:lvl8pPr>
      <a:lvl9pPr marL="3822700" marR="0" indent="-2667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600" u="none">
          <a:solidFill>
            <a:srgbClr val="444444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1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3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1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3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1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7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192.168.1.2:8080/bar" TargetMode="External"/><Relationship Id="rId3" Type="http://schemas.openxmlformats.org/officeDocument/2006/relationships/hyperlink" Target="http://192.168.1.50:80" TargetMode="External"/><Relationship Id="rId4" Type="http://schemas.openxmlformats.org/officeDocument/2006/relationships/hyperlink" Target="http://192.168.1.51:80" TargetMode="Externa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hyperlink" Target="http://www.wasabi-tech.com" TargetMode="Externa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://httpd.apache.org/docs/2.4/vhosts/examples.html" TargetMode="External"/><Relationship Id="rId3" Type="http://schemas.openxmlformats.org/officeDocument/2006/relationships/hyperlink" Target="http://192.168.111.2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Web Infrastructure RES, Lectur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6400"/>
            </a:pPr>
            <a:r>
              <a:t>Web Infrastructure</a:t>
            </a:r>
          </a:p>
          <a:p>
            <a:pPr>
              <a:defRPr sz="3000"/>
            </a:pPr>
            <a:r>
              <a:t>RES, Lecture 5</a:t>
            </a:r>
          </a:p>
        </p:txBody>
      </p:sp>
      <p:sp>
        <p:nvSpPr>
          <p:cNvPr id="286" name="Olivier Liechti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Olivier Liechti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Manageabi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Manageability</a:t>
            </a:r>
          </a:p>
        </p:txBody>
      </p:sp>
      <p:pic>
        <p:nvPicPr>
          <p:cNvPr id="3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51200" y="2705100"/>
            <a:ext cx="6502400" cy="6502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98750" y="3194050"/>
            <a:ext cx="2578100" cy="3949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84630" y="2733549"/>
            <a:ext cx="5518340" cy="800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switch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Manageabi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Manageability</a:t>
            </a:r>
          </a:p>
        </p:txBody>
      </p:sp>
      <p:pic>
        <p:nvPicPr>
          <p:cNvPr id="3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51200" y="2705100"/>
            <a:ext cx="6502400" cy="6502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676030"/>
            <a:ext cx="13004800" cy="85031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switch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Manageabi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Manageability</a:t>
            </a:r>
          </a:p>
        </p:txBody>
      </p:sp>
      <p:pic>
        <p:nvPicPr>
          <p:cNvPr id="3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51200" y="2705100"/>
            <a:ext cx="6502400" cy="6502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7358" y="1752726"/>
            <a:ext cx="9407484" cy="35755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2894" y="7322636"/>
            <a:ext cx="8291812" cy="2201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45575" y="5477165"/>
            <a:ext cx="6263650" cy="16965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switch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erformance et scalabilité…"/>
          <p:cNvSpPr txBox="1"/>
          <p:nvPr/>
        </p:nvSpPr>
        <p:spPr>
          <a:xfrm>
            <a:off x="468488" y="3611879"/>
            <a:ext cx="11582401" cy="199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Performance et scalabilité</a:t>
            </a:r>
          </a:p>
          <a:p>
            <a:pPr/>
            <a:r>
              <a:t>du service HTTP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switch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Optimiser les performances du service HTTP"/>
          <p:cNvSpPr txBox="1"/>
          <p:nvPr>
            <p:ph type="title"/>
          </p:nvPr>
        </p:nvSpPr>
        <p:spPr>
          <a:prstGeom prst="rect">
            <a:avLst/>
          </a:prstGeom>
          <a:ln w="9525">
            <a:round/>
          </a:ln>
        </p:spPr>
        <p:txBody>
          <a:bodyPr/>
          <a:lstStyle>
            <a:lvl1pPr>
              <a:tabLst>
                <a:tab pos="1295400" algn="l"/>
                <a:tab pos="2603500" algn="l"/>
                <a:tab pos="3898900" algn="l"/>
                <a:tab pos="5207000" algn="l"/>
                <a:tab pos="6502400" algn="l"/>
                <a:tab pos="7797800" algn="l"/>
                <a:tab pos="9105900" algn="l"/>
                <a:tab pos="10401300" algn="l"/>
                <a:tab pos="11709400" algn="l"/>
                <a:tab pos="13004800" algn="l"/>
                <a:tab pos="14300200" algn="l"/>
              </a:tabLst>
            </a:lvl1pPr>
          </a:lstStyle>
          <a:p>
            <a:pPr/>
            <a:r>
              <a:t>Optimiser les performances du service HTTP</a:t>
            </a:r>
          </a:p>
        </p:txBody>
      </p:sp>
      <p:sp>
        <p:nvSpPr>
          <p:cNvPr id="349" name="Deux approches complémentaires…"/>
          <p:cNvSpPr txBox="1"/>
          <p:nvPr>
            <p:ph type="body" idx="1"/>
          </p:nvPr>
        </p:nvSpPr>
        <p:spPr>
          <a:xfrm>
            <a:off x="571500" y="2324100"/>
            <a:ext cx="7026802" cy="7287618"/>
          </a:xfrm>
          <a:prstGeom prst="rect">
            <a:avLst/>
          </a:prstGeom>
          <a:ln w="9525">
            <a:round/>
          </a:ln>
        </p:spPr>
        <p:txBody>
          <a:bodyPr/>
          <a:lstStyle/>
          <a:p>
            <a:pPr lvl="1" marL="369622" indent="-368035">
              <a:buClr>
                <a:srgbClr val="C4284F"/>
              </a:buClr>
              <a:buFont typeface="Arial"/>
              <a:buChar char="&gt;"/>
              <a:tabLst>
                <a:tab pos="3390900" algn="l"/>
                <a:tab pos="6794500" algn="l"/>
                <a:tab pos="10185400" algn="l"/>
                <a:tab pos="13589000" algn="l"/>
                <a:tab pos="13652500" algn="l"/>
              </a:tabLst>
            </a:pPr>
            <a:r>
              <a:t>Deux approches complémentaires</a:t>
            </a:r>
          </a:p>
          <a:p>
            <a:pPr lvl="2" marL="741759" indent="-397271">
              <a:buClr>
                <a:srgbClr val="6B6B6D"/>
              </a:buClr>
              <a:buFont typeface="Arial"/>
              <a:buChar char="–"/>
              <a:tabLst>
                <a:tab pos="3390900" algn="l"/>
                <a:tab pos="6794500" algn="l"/>
                <a:tab pos="10185400" algn="l"/>
                <a:tab pos="13589000" algn="l"/>
                <a:tab pos="13652500" algn="l"/>
              </a:tabLst>
            </a:pPr>
            <a:r>
              <a:t>Scaling Up (scalabilité verticale)</a:t>
            </a:r>
          </a:p>
          <a:p>
            <a:pPr lvl="2" marL="741759" indent="-397271">
              <a:buClr>
                <a:srgbClr val="6B6B6D"/>
              </a:buClr>
              <a:buFont typeface="Arial"/>
              <a:buChar char="–"/>
              <a:tabLst>
                <a:tab pos="3390900" algn="l"/>
                <a:tab pos="6794500" algn="l"/>
                <a:tab pos="10185400" algn="l"/>
                <a:tab pos="13589000" algn="l"/>
                <a:tab pos="13652500" algn="l"/>
              </a:tabLst>
            </a:pPr>
            <a:r>
              <a:t>Scaling Out (scalabilité horizontale)</a:t>
            </a:r>
          </a:p>
          <a:p>
            <a:pPr lvl="1" marL="369622" indent="-368035">
              <a:buClr>
                <a:srgbClr val="C4284F"/>
              </a:buClr>
              <a:buFont typeface="Arial"/>
              <a:buChar char="&gt;"/>
              <a:tabLst>
                <a:tab pos="3390900" algn="l"/>
                <a:tab pos="6794500" algn="l"/>
                <a:tab pos="10185400" algn="l"/>
                <a:tab pos="13589000" algn="l"/>
                <a:tab pos="13652500" algn="l"/>
              </a:tabLst>
            </a:pPr>
            <a:r>
              <a:t>Scale Up</a:t>
            </a:r>
          </a:p>
          <a:p>
            <a:pPr lvl="2" marL="741759" indent="-397271">
              <a:buClr>
                <a:srgbClr val="6B6B6D"/>
              </a:buClr>
              <a:buFont typeface="Arial"/>
              <a:buChar char="–"/>
              <a:tabLst>
                <a:tab pos="3390900" algn="l"/>
                <a:tab pos="6794500" algn="l"/>
                <a:tab pos="10185400" algn="l"/>
                <a:tab pos="13589000" algn="l"/>
                <a:tab pos="13652500" algn="l"/>
              </a:tabLst>
            </a:pPr>
            <a:r>
              <a:t>On vise à améliorer les 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performances d'un composant</a:t>
            </a:r>
            <a:r>
              <a:t>, en procédant à des optimisations et en ajoutant des ressources (CPU, mémoire, bande passante, etc.).</a:t>
            </a:r>
          </a:p>
          <a:p>
            <a:pPr lvl="1" marL="369622" indent="-368035">
              <a:buClr>
                <a:srgbClr val="C4284F"/>
              </a:buClr>
              <a:buFont typeface="Arial"/>
              <a:buChar char="&gt;"/>
              <a:tabLst>
                <a:tab pos="3390900" algn="l"/>
                <a:tab pos="6794500" algn="l"/>
                <a:tab pos="10185400" algn="l"/>
                <a:tab pos="13589000" algn="l"/>
                <a:tab pos="13652500" algn="l"/>
              </a:tabLst>
            </a:pPr>
            <a:r>
              <a:t>Scale Out</a:t>
            </a:r>
          </a:p>
          <a:p>
            <a:pPr lvl="2" marL="741759" indent="-397271">
              <a:buClr>
                <a:srgbClr val="6B6B6D"/>
              </a:buClr>
              <a:buFont typeface="Arial"/>
              <a:buChar char="–"/>
              <a:tabLst>
                <a:tab pos="3390900" algn="l"/>
                <a:tab pos="6794500" algn="l"/>
                <a:tab pos="10185400" algn="l"/>
                <a:tab pos="13589000" algn="l"/>
                <a:tab pos="13652500" algn="l"/>
              </a:tabLst>
            </a:pPr>
            <a:r>
              <a:t>On vise à améliorer les 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performances du système global</a:t>
            </a:r>
            <a:r>
              <a:t>, en répartissant la charge entre plusieurs composants équivalents.</a:t>
            </a:r>
          </a:p>
        </p:txBody>
      </p:sp>
      <p:pic>
        <p:nvPicPr>
          <p:cNvPr id="350" name="image.png" descr="im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54258" y="5562600"/>
            <a:ext cx="3151858" cy="3075094"/>
          </a:xfrm>
          <a:prstGeom prst="rect">
            <a:avLst/>
          </a:prstGeom>
        </p:spPr>
      </p:pic>
      <p:pic>
        <p:nvPicPr>
          <p:cNvPr id="351" name="image.png" descr="image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60729" y="6008511"/>
            <a:ext cx="1379503" cy="918917"/>
          </a:xfrm>
          <a:prstGeom prst="rect">
            <a:avLst/>
          </a:prstGeom>
        </p:spPr>
      </p:pic>
      <p:grpSp>
        <p:nvGrpSpPr>
          <p:cNvPr id="354" name="Group"/>
          <p:cNvGrpSpPr/>
          <p:nvPr/>
        </p:nvGrpSpPr>
        <p:grpSpPr>
          <a:xfrm>
            <a:off x="6617546" y="6958704"/>
            <a:ext cx="2819401" cy="1038112"/>
            <a:chOff x="0" y="1644"/>
            <a:chExt cx="2819400" cy="1038111"/>
          </a:xfrm>
        </p:grpSpPr>
        <p:sp>
          <p:nvSpPr>
            <p:cNvPr id="352" name="Rounded Rectangle"/>
            <p:cNvSpPr/>
            <p:nvPr/>
          </p:nvSpPr>
          <p:spPr>
            <a:xfrm>
              <a:off x="0" y="44874"/>
              <a:ext cx="2819400" cy="950525"/>
            </a:xfrm>
            <a:prstGeom prst="roundRect">
              <a:avLst>
                <a:gd name="adj" fmla="val 166"/>
              </a:avLst>
            </a:prstGeom>
            <a:solidFill>
              <a:srgbClr val="FBBE00"/>
            </a:solidFill>
            <a:ln w="9525" cap="flat">
              <a:noFill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57799" marR="57799" algn="l" defTabSz="647700">
                <a:lnSpc>
                  <a:spcPct val="93000"/>
                </a:lnSpc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53" name="Scale Out:…"/>
            <p:cNvSpPr txBox="1"/>
            <p:nvPr/>
          </p:nvSpPr>
          <p:spPr>
            <a:xfrm>
              <a:off x="0" y="1644"/>
              <a:ext cx="2819400" cy="1038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marL="55722" marR="55722" defTabSz="647700">
                <a:lnSpc>
                  <a:spcPct val="93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22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Scale Out:</a:t>
              </a:r>
            </a:p>
            <a:p>
              <a:pPr marL="55722" marR="55722" defTabSz="647700">
                <a:lnSpc>
                  <a:spcPct val="93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22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"L'union fait la force!"</a:t>
              </a:r>
            </a:p>
          </p:txBody>
        </p:sp>
      </p:grpSp>
      <p:sp>
        <p:nvSpPr>
          <p:cNvPr id="355" name="Line"/>
          <p:cNvSpPr/>
          <p:nvPr/>
        </p:nvSpPr>
        <p:spPr>
          <a:xfrm>
            <a:off x="8563751" y="7100711"/>
            <a:ext cx="839895" cy="2259"/>
          </a:xfrm>
          <a:prstGeom prst="line">
            <a:avLst/>
          </a:prstGeom>
          <a:ln w="73080">
            <a:solidFill>
              <a:srgbClr val="FBBE00"/>
            </a:solidFill>
            <a:tailEnd type="triangle"/>
          </a:ln>
        </p:spPr>
        <p:txBody>
          <a:bodyPr lIns="0" tIns="0" rIns="0" bIns="0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56" name="Line"/>
          <p:cNvSpPr/>
          <p:nvPr/>
        </p:nvSpPr>
        <p:spPr>
          <a:xfrm>
            <a:off x="8563751" y="6414911"/>
            <a:ext cx="839895" cy="2259"/>
          </a:xfrm>
          <a:prstGeom prst="line">
            <a:avLst/>
          </a:prstGeom>
          <a:ln w="73080">
            <a:solidFill>
              <a:srgbClr val="FBBE00"/>
            </a:solidFill>
            <a:tailEnd type="triangle"/>
          </a:ln>
        </p:spPr>
        <p:txBody>
          <a:bodyPr lIns="0" tIns="0" rIns="0" bIns="0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357" name="image.png" descr="image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82204" y="1901048"/>
            <a:ext cx="1998134" cy="3005103"/>
          </a:xfrm>
          <a:prstGeom prst="rect">
            <a:avLst/>
          </a:prstGeom>
        </p:spPr>
      </p:pic>
      <p:grpSp>
        <p:nvGrpSpPr>
          <p:cNvPr id="360" name="Group"/>
          <p:cNvGrpSpPr/>
          <p:nvPr/>
        </p:nvGrpSpPr>
        <p:grpSpPr>
          <a:xfrm>
            <a:off x="6847840" y="3251200"/>
            <a:ext cx="3926559" cy="950525"/>
            <a:chOff x="0" y="0"/>
            <a:chExt cx="3926558" cy="950524"/>
          </a:xfrm>
        </p:grpSpPr>
        <p:sp>
          <p:nvSpPr>
            <p:cNvPr id="358" name="Rounded Rectangle"/>
            <p:cNvSpPr/>
            <p:nvPr/>
          </p:nvSpPr>
          <p:spPr>
            <a:xfrm>
              <a:off x="0" y="0"/>
              <a:ext cx="3924018" cy="950525"/>
            </a:xfrm>
            <a:prstGeom prst="roundRect">
              <a:avLst>
                <a:gd name="adj" fmla="val 166"/>
              </a:avLst>
            </a:prstGeom>
            <a:solidFill>
              <a:srgbClr val="FBBE00"/>
            </a:solidFill>
            <a:ln w="9525" cap="flat">
              <a:noFill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57799" marR="57799" algn="l" defTabSz="647700">
                <a:lnSpc>
                  <a:spcPct val="93000"/>
                </a:lnSpc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59" name="Scale Up:…"/>
            <p:cNvSpPr txBox="1"/>
            <p:nvPr/>
          </p:nvSpPr>
          <p:spPr>
            <a:xfrm>
              <a:off x="2258" y="111763"/>
              <a:ext cx="3924301" cy="7303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marL="55729" marR="55729" defTabSz="647700">
                <a:lnSpc>
                  <a:spcPct val="93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22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Scale Up:</a:t>
              </a:r>
            </a:p>
            <a:p>
              <a:pPr marL="55729" marR="55729" defTabSz="647700">
                <a:lnSpc>
                  <a:spcPct val="93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22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"Dopez vos performances!"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switch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Optimiser les performances du service HTTP"/>
          <p:cNvSpPr txBox="1"/>
          <p:nvPr>
            <p:ph type="title"/>
          </p:nvPr>
        </p:nvSpPr>
        <p:spPr>
          <a:prstGeom prst="rect">
            <a:avLst/>
          </a:prstGeom>
          <a:ln w="9525">
            <a:round/>
          </a:ln>
        </p:spPr>
        <p:txBody>
          <a:bodyPr/>
          <a:lstStyle>
            <a:lvl1pPr>
              <a:tabLst>
                <a:tab pos="1295400" algn="l"/>
                <a:tab pos="2603500" algn="l"/>
                <a:tab pos="3898900" algn="l"/>
                <a:tab pos="5207000" algn="l"/>
                <a:tab pos="6502400" algn="l"/>
                <a:tab pos="7797800" algn="l"/>
                <a:tab pos="9105900" algn="l"/>
                <a:tab pos="10401300" algn="l"/>
                <a:tab pos="11709400" algn="l"/>
                <a:tab pos="13004800" algn="l"/>
                <a:tab pos="14300200" algn="l"/>
              </a:tabLst>
            </a:lvl1pPr>
          </a:lstStyle>
          <a:p>
            <a:pPr/>
            <a:r>
              <a:t>Optimiser les performances du service HTTP</a:t>
            </a:r>
          </a:p>
        </p:txBody>
      </p:sp>
      <p:sp>
        <p:nvSpPr>
          <p:cNvPr id="363" name="Références…"/>
          <p:cNvSpPr txBox="1"/>
          <p:nvPr>
            <p:ph type="body" sz="half" idx="1"/>
          </p:nvPr>
        </p:nvSpPr>
        <p:spPr>
          <a:xfrm>
            <a:off x="571500" y="2324100"/>
            <a:ext cx="6909942" cy="7266087"/>
          </a:xfrm>
          <a:prstGeom prst="rect">
            <a:avLst/>
          </a:prstGeom>
          <a:ln w="9525">
            <a:round/>
          </a:ln>
        </p:spPr>
        <p:txBody>
          <a:bodyPr/>
          <a:lstStyle/>
          <a:p>
            <a:pPr lvl="1" marL="369622" indent="-368035">
              <a:buClr>
                <a:srgbClr val="C4284F"/>
              </a:buClr>
              <a:buFont typeface="Arial"/>
              <a:buChar char="&gt;"/>
              <a:tabLst>
                <a:tab pos="3390900" algn="l"/>
                <a:tab pos="6794500" algn="l"/>
                <a:tab pos="10185400" algn="l"/>
                <a:tab pos="13589000" algn="l"/>
                <a:tab pos="13652500" algn="l"/>
              </a:tabLst>
            </a:pPr>
            <a:r>
              <a:t>Références</a:t>
            </a:r>
          </a:p>
          <a:p>
            <a:pPr lvl="2" marL="741759" indent="-397271">
              <a:buClr>
                <a:srgbClr val="6B6B6D"/>
              </a:buClr>
              <a:buFont typeface="Arial"/>
              <a:buChar char="–"/>
              <a:tabLst>
                <a:tab pos="3390900" algn="l"/>
                <a:tab pos="6794500" algn="l"/>
                <a:tab pos="10185400" algn="l"/>
                <a:tab pos="13589000" algn="l"/>
                <a:tab pos="13652500" algn="l"/>
              </a:tabLst>
            </a:pPr>
            <a:r>
              <a:t>Sander Temme, expert performance</a:t>
            </a:r>
          </a:p>
          <a:p>
            <a:pPr lvl="2" marL="741759" indent="-397271">
              <a:buClr>
                <a:srgbClr val="6B6B6D"/>
              </a:buClr>
              <a:buFont typeface="Arial"/>
              <a:buChar char="–"/>
              <a:tabLst>
                <a:tab pos="3390900" algn="l"/>
                <a:tab pos="6794500" algn="l"/>
                <a:tab pos="10185400" algn="l"/>
                <a:tab pos="13589000" algn="l"/>
                <a:tab pos="13652500" algn="l"/>
              </a:tabLst>
            </a:pPr>
            <a:r>
              <a:t>Articles et présentations: http://people.apache.org/~sctemme</a:t>
            </a:r>
          </a:p>
          <a:p>
            <a:pPr lvl="1" marL="369622" indent="-368035">
              <a:buClr>
                <a:srgbClr val="C4284F"/>
              </a:buClr>
              <a:buFont typeface="Arial"/>
              <a:buChar char="&gt;"/>
              <a:tabLst>
                <a:tab pos="3390900" algn="l"/>
                <a:tab pos="6794500" algn="l"/>
                <a:tab pos="10185400" algn="l"/>
                <a:tab pos="13589000" algn="l"/>
                <a:tab pos="13652500" algn="l"/>
              </a:tabLst>
            </a:pPr>
            <a:r>
              <a:t>Scale Up</a:t>
            </a:r>
          </a:p>
          <a:p>
            <a:pPr lvl="2" marL="741759" indent="-397271">
              <a:buClr>
                <a:srgbClr val="6B6B6D"/>
              </a:buClr>
              <a:buFont typeface="Arial"/>
              <a:buChar char="–"/>
              <a:tabLst>
                <a:tab pos="3390900" algn="l"/>
                <a:tab pos="6794500" algn="l"/>
                <a:tab pos="10185400" algn="l"/>
                <a:tab pos="13589000" algn="l"/>
                <a:tab pos="13652500" algn="l"/>
              </a:tabLst>
            </a:pPr>
            <a:r>
              <a:t>Avant d'optimiser, mesurer!</a:t>
            </a:r>
          </a:p>
          <a:p>
            <a:pPr lvl="2" marL="741759" indent="-397271">
              <a:buClr>
                <a:srgbClr val="6B6B6D"/>
              </a:buClr>
              <a:buFont typeface="Arial"/>
              <a:buChar char="–"/>
              <a:tabLst>
                <a:tab pos="3390900" algn="l"/>
                <a:tab pos="6794500" algn="l"/>
                <a:tab pos="10185400" algn="l"/>
                <a:tab pos="13589000" algn="l"/>
                <a:tab pos="13652500" algn="l"/>
              </a:tabLst>
            </a:pPr>
            <a:r>
              <a:t>Choisir le bon modèle de (multi-process vs. multi-thread), en fonction de la plate-forme (système d'exploitation)</a:t>
            </a:r>
          </a:p>
          <a:p>
            <a:pPr lvl="1" marL="369622" indent="-368035">
              <a:buClr>
                <a:srgbClr val="C4284F"/>
              </a:buClr>
              <a:buFont typeface="Arial"/>
              <a:buChar char="&gt;"/>
              <a:tabLst>
                <a:tab pos="3390900" algn="l"/>
                <a:tab pos="6794500" algn="l"/>
                <a:tab pos="10185400" algn="l"/>
                <a:tab pos="13589000" algn="l"/>
                <a:tab pos="13652500" algn="l"/>
              </a:tabLst>
            </a:pPr>
            <a:r>
              <a:t>Scale Out</a:t>
            </a:r>
          </a:p>
          <a:p>
            <a:pPr lvl="2" marL="741759" indent="-397271">
              <a:buClr>
                <a:srgbClr val="6B6B6D"/>
              </a:buClr>
              <a:buFont typeface="Arial"/>
              <a:buChar char="–"/>
              <a:tabLst>
                <a:tab pos="3390900" algn="l"/>
                <a:tab pos="6794500" algn="l"/>
                <a:tab pos="10185400" algn="l"/>
                <a:tab pos="13589000" algn="l"/>
                <a:tab pos="13652500" algn="l"/>
              </a:tabLst>
            </a:pPr>
            <a:r>
              <a:t>Utiliser Apache en mode reverse proxy et exploiter les modules de caching.</a:t>
            </a:r>
          </a:p>
        </p:txBody>
      </p:sp>
      <p:pic>
        <p:nvPicPr>
          <p:cNvPr id="364" name="image.png" descr="im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92338" y="2345831"/>
            <a:ext cx="5592516" cy="2357121"/>
          </a:xfrm>
          <a:prstGeom prst="rect">
            <a:avLst/>
          </a:prstGeom>
        </p:spPr>
      </p:pic>
      <p:pic>
        <p:nvPicPr>
          <p:cNvPr id="365" name="image.png" descr="image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32162" y="5494869"/>
            <a:ext cx="5467747" cy="24399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switch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aching"/>
          <p:cNvSpPr txBox="1"/>
          <p:nvPr>
            <p:ph type="title"/>
          </p:nvPr>
        </p:nvSpPr>
        <p:spPr>
          <a:prstGeom prst="rect">
            <a:avLst/>
          </a:prstGeom>
          <a:ln w="9525">
            <a:round/>
          </a:ln>
        </p:spPr>
        <p:txBody>
          <a:bodyPr/>
          <a:lstStyle>
            <a:lvl1pPr>
              <a:tabLst>
                <a:tab pos="1295400" algn="l"/>
                <a:tab pos="2603500" algn="l"/>
                <a:tab pos="3898900" algn="l"/>
                <a:tab pos="5207000" algn="l"/>
                <a:tab pos="6502400" algn="l"/>
                <a:tab pos="7797800" algn="l"/>
                <a:tab pos="9105900" algn="l"/>
                <a:tab pos="10401300" algn="l"/>
                <a:tab pos="11709400" algn="l"/>
                <a:tab pos="13004800" algn="l"/>
                <a:tab pos="14300200" algn="l"/>
              </a:tabLst>
            </a:lvl1pPr>
          </a:lstStyle>
          <a:p>
            <a:pPr/>
            <a:r>
              <a:t>Caching</a:t>
            </a:r>
          </a:p>
        </p:txBody>
      </p:sp>
      <p:sp>
        <p:nvSpPr>
          <p:cNvPr id="368" name="Qu'est-ce qu'un &quot;cache&quot;…"/>
          <p:cNvSpPr txBox="1"/>
          <p:nvPr>
            <p:ph type="body" idx="1"/>
          </p:nvPr>
        </p:nvSpPr>
        <p:spPr>
          <a:xfrm>
            <a:off x="571500" y="2324100"/>
            <a:ext cx="9463038" cy="65659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218693" indent="-218693" defTabSz="479044">
              <a:spcBef>
                <a:spcPts val="1900"/>
              </a:spcBef>
              <a:defRPr b="1" sz="2132"/>
            </a:pPr>
            <a:r>
              <a:t>Qu'est-ce qu'un "cache"</a:t>
            </a:r>
          </a:p>
          <a:p>
            <a:pPr lvl="1" marL="583183" indent="-218693" defTabSz="479044">
              <a:spcBef>
                <a:spcPts val="1900"/>
              </a:spcBef>
              <a:defRPr sz="2132"/>
            </a:pPr>
            <a:r>
              <a:t>Une zone mémoire où on peut stocker des données, que l'on pourrait (ré-)utiliser dans le futur.</a:t>
            </a:r>
          </a:p>
          <a:p>
            <a:pPr lvl="1" marL="583183" indent="-218693" defTabSz="479044">
              <a:spcBef>
                <a:spcPts val="1900"/>
              </a:spcBef>
              <a:defRPr sz="2132"/>
            </a:pPr>
            <a:r>
              <a:t>"Pourquoi recalculer quelque chose que j'ai déjà calculé il y a 5 minutes?"</a:t>
            </a:r>
          </a:p>
          <a:p>
            <a:pPr lvl="1" marL="583183" indent="-218693" defTabSz="479044">
              <a:spcBef>
                <a:spcPts val="1900"/>
              </a:spcBef>
              <a:defRPr sz="2132"/>
            </a:pPr>
            <a:r>
              <a:t>"Si je dois aller acheter une bouteille d'eau, autant acheter directement une harasse pour avoir une réserve."</a:t>
            </a:r>
          </a:p>
          <a:p>
            <a:pPr marL="218693" indent="-218693" defTabSz="479044">
              <a:spcBef>
                <a:spcPts val="1900"/>
              </a:spcBef>
              <a:defRPr b="1" sz="2132"/>
            </a:pPr>
            <a:r>
              <a:t>Quels sont les problèmes liés à l'utilisation d'un cache?</a:t>
            </a:r>
          </a:p>
          <a:p>
            <a:pPr lvl="1" marL="583183" indent="-218693" defTabSz="479044">
              <a:spcBef>
                <a:spcPts val="1900"/>
              </a:spcBef>
              <a:defRPr sz="2132"/>
            </a:pPr>
            <a:r>
              <a:t>"Fraîcheur" des données: est-ce que ce que je lis dans le cache est encore une copie fidèle de l'original?</a:t>
            </a:r>
          </a:p>
          <a:p>
            <a:pPr lvl="1" marL="583183" indent="-218693" defTabSz="479044">
              <a:spcBef>
                <a:spcPts val="1900"/>
              </a:spcBef>
              <a:defRPr sz="2132"/>
            </a:pPr>
            <a:r>
              <a:t>Quelle politique définit la gestion du cache (ajouter, supprimer des données, etc.)</a:t>
            </a:r>
          </a:p>
          <a:p>
            <a:pPr lvl="1" marL="583183" indent="-218693" defTabSz="479044">
              <a:spcBef>
                <a:spcPts val="1900"/>
              </a:spcBef>
              <a:defRPr sz="2132"/>
            </a:pPr>
            <a:r>
              <a:t>Synchronisation: que se passe-t-il quand j'utilise plusieurs caches (par exemple dans un cluster)?</a:t>
            </a:r>
          </a:p>
        </p:txBody>
      </p:sp>
      <p:pic>
        <p:nvPicPr>
          <p:cNvPr id="369" name="image.png" descr="im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98008" y="92568"/>
            <a:ext cx="2158437" cy="87353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switch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aching et HTTP"/>
          <p:cNvSpPr txBox="1"/>
          <p:nvPr>
            <p:ph type="title"/>
          </p:nvPr>
        </p:nvSpPr>
        <p:spPr>
          <a:prstGeom prst="rect">
            <a:avLst/>
          </a:prstGeom>
          <a:ln w="9525">
            <a:round/>
          </a:ln>
        </p:spPr>
        <p:txBody>
          <a:bodyPr/>
          <a:lstStyle>
            <a:lvl1pPr>
              <a:tabLst>
                <a:tab pos="1295400" algn="l"/>
                <a:tab pos="2603500" algn="l"/>
                <a:tab pos="3898900" algn="l"/>
                <a:tab pos="5207000" algn="l"/>
                <a:tab pos="6502400" algn="l"/>
                <a:tab pos="7797800" algn="l"/>
                <a:tab pos="9105900" algn="l"/>
                <a:tab pos="10401300" algn="l"/>
                <a:tab pos="11709400" algn="l"/>
                <a:tab pos="13004800" algn="l"/>
                <a:tab pos="14300200" algn="l"/>
              </a:tabLst>
            </a:lvl1pPr>
          </a:lstStyle>
          <a:p>
            <a:pPr/>
            <a:r>
              <a:t>Caching et HTTP</a:t>
            </a:r>
          </a:p>
        </p:txBody>
      </p:sp>
      <p:sp>
        <p:nvSpPr>
          <p:cNvPr id="372" name="Exemple:…"/>
          <p:cNvSpPr txBox="1"/>
          <p:nvPr>
            <p:ph type="body" idx="1"/>
          </p:nvPr>
        </p:nvSpPr>
        <p:spPr>
          <a:xfrm>
            <a:off x="571500" y="2324100"/>
            <a:ext cx="11861800" cy="441563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210693" indent="-210693" defTabSz="461518">
              <a:spcBef>
                <a:spcPts val="1800"/>
              </a:spcBef>
              <a:defRPr sz="2054"/>
            </a:pPr>
            <a:r>
              <a:rPr b="1"/>
              <a:t>Exemple</a:t>
            </a:r>
            <a:r>
              <a:t>: </a:t>
            </a:r>
          </a:p>
          <a:p>
            <a:pPr lvl="1" marL="561848" indent="-210693" defTabSz="461518">
              <a:spcBef>
                <a:spcPts val="1800"/>
              </a:spcBef>
              <a:defRPr sz="2054"/>
            </a:pPr>
            <a:r>
              <a:t>On considère une application web, qui permet d'accéder à des ressources stockées dans une base de données.</a:t>
            </a:r>
          </a:p>
          <a:p>
            <a:pPr marL="210693" indent="-210693" defTabSz="461518">
              <a:spcBef>
                <a:spcPts val="1800"/>
              </a:spcBef>
              <a:defRPr b="1" sz="2054"/>
            </a:pPr>
            <a:r>
              <a:t>Sans cache:</a:t>
            </a:r>
          </a:p>
          <a:p>
            <a:pPr lvl="1" marL="561848" indent="-210693" defTabSz="461518">
              <a:spcBef>
                <a:spcPts val="1800"/>
              </a:spcBef>
              <a:defRPr sz="2054"/>
            </a:pPr>
            <a:r>
              <a:t>Chaque requête fait "un long voyage" (du client à la base de données)</a:t>
            </a:r>
          </a:p>
          <a:p>
            <a:pPr lvl="1" marL="561848" indent="-210693" defTabSz="461518">
              <a:spcBef>
                <a:spcPts val="1800"/>
              </a:spcBef>
              <a:defRPr sz="2054"/>
            </a:pPr>
            <a:r>
              <a:t>Plusieurs réseaux sont traversés.</a:t>
            </a:r>
          </a:p>
          <a:p>
            <a:pPr lvl="2" marL="913002" indent="-210693" defTabSz="461518">
              <a:spcBef>
                <a:spcPts val="1800"/>
              </a:spcBef>
              <a:defRPr sz="2054"/>
            </a:pPr>
            <a:r>
              <a:t>Plusieurs composants doivent fournir un travail.</a:t>
            </a:r>
          </a:p>
          <a:p>
            <a:pPr marL="210693" indent="-210693" defTabSz="461518">
              <a:spcBef>
                <a:spcPts val="1800"/>
              </a:spcBef>
              <a:defRPr b="1" sz="2054">
                <a:solidFill>
                  <a:schemeClr val="accent5"/>
                </a:solidFill>
              </a:defRPr>
            </a:pPr>
            <a:r>
              <a:t>Question: où pourrait-on gérer un cache, pour pouvoir réutiliser toute ou partie des données liées à la requête?</a:t>
            </a:r>
          </a:p>
        </p:txBody>
      </p:sp>
      <p:pic>
        <p:nvPicPr>
          <p:cNvPr id="373" name="image.png" descr="im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088858"/>
            <a:ext cx="13004800" cy="26709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switch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image.png" descr="im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219" y="7100508"/>
            <a:ext cx="11722362" cy="2368895"/>
          </a:xfrm>
          <a:prstGeom prst="rect">
            <a:avLst/>
          </a:prstGeom>
        </p:spPr>
      </p:pic>
      <p:sp>
        <p:nvSpPr>
          <p:cNvPr id="376" name="Réponse: à tous les niveaux!"/>
          <p:cNvSpPr txBox="1"/>
          <p:nvPr>
            <p:ph type="title"/>
          </p:nvPr>
        </p:nvSpPr>
        <p:spPr>
          <a:prstGeom prst="rect">
            <a:avLst/>
          </a:prstGeom>
          <a:ln w="9525">
            <a:round/>
          </a:ln>
        </p:spPr>
        <p:txBody>
          <a:bodyPr/>
          <a:lstStyle>
            <a:lvl1pPr>
              <a:tabLst>
                <a:tab pos="1295400" algn="l"/>
                <a:tab pos="2603500" algn="l"/>
                <a:tab pos="3898900" algn="l"/>
                <a:tab pos="5207000" algn="l"/>
                <a:tab pos="6502400" algn="l"/>
                <a:tab pos="7797800" algn="l"/>
                <a:tab pos="9105900" algn="l"/>
                <a:tab pos="10401300" algn="l"/>
                <a:tab pos="11709400" algn="l"/>
                <a:tab pos="13004800" algn="l"/>
                <a:tab pos="14300200" algn="l"/>
              </a:tabLst>
            </a:lvl1pPr>
          </a:lstStyle>
          <a:p>
            <a:pPr/>
            <a:r>
              <a:t>Réponse: à tous les niveaux!</a:t>
            </a:r>
          </a:p>
        </p:txBody>
      </p:sp>
      <p:sp>
        <p:nvSpPr>
          <p:cNvPr id="377" name="Dans le navigateur:…"/>
          <p:cNvSpPr txBox="1"/>
          <p:nvPr>
            <p:ph type="body" idx="1"/>
          </p:nvPr>
        </p:nvSpPr>
        <p:spPr>
          <a:xfrm>
            <a:off x="571500" y="2324100"/>
            <a:ext cx="11861800" cy="462513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197357" indent="-197357" defTabSz="432308">
              <a:spcBef>
                <a:spcPts val="1700"/>
              </a:spcBef>
              <a:defRPr b="1" sz="1924"/>
            </a:pPr>
            <a:r>
              <a:t>Dans le navigateur:</a:t>
            </a:r>
          </a:p>
          <a:p>
            <a:pPr lvl="1" marL="526288" indent="-197357" defTabSz="432308">
              <a:spcBef>
                <a:spcPts val="1700"/>
              </a:spcBef>
              <a:defRPr sz="1924"/>
            </a:pPr>
            <a:r>
              <a:t>On ne va pas télécharger le logo de CNN tous les jours!</a:t>
            </a:r>
          </a:p>
          <a:p>
            <a:pPr marL="197357" indent="-197357" defTabSz="432308">
              <a:spcBef>
                <a:spcPts val="1700"/>
              </a:spcBef>
              <a:defRPr b="1" sz="1924"/>
            </a:pPr>
            <a:r>
              <a:t>Dans un proxy du côté client: </a:t>
            </a:r>
          </a:p>
          <a:p>
            <a:pPr lvl="1" marL="526288" indent="-197357" defTabSz="432308">
              <a:spcBef>
                <a:spcPts val="1700"/>
              </a:spcBef>
              <a:defRPr sz="1924"/>
            </a:pPr>
            <a:r>
              <a:t>On ne va pas télécharger l'article du jour pour chaque utilisateur!</a:t>
            </a:r>
          </a:p>
          <a:p>
            <a:pPr marL="197357" indent="-197357" defTabSz="432308">
              <a:spcBef>
                <a:spcPts val="1700"/>
              </a:spcBef>
              <a:defRPr b="1" sz="1924"/>
            </a:pPr>
            <a:r>
              <a:t>Dans un proxy du côté serveur:</a:t>
            </a:r>
          </a:p>
          <a:p>
            <a:pPr lvl="1" marL="526288" indent="-197357" defTabSz="432308">
              <a:spcBef>
                <a:spcPts val="1700"/>
              </a:spcBef>
              <a:defRPr sz="1924"/>
            </a:pPr>
            <a:r>
              <a:t>On ne va pas recalculer la page d'accueil pour chaque visiteur!</a:t>
            </a:r>
          </a:p>
          <a:p>
            <a:pPr lvl="1" marL="526288" indent="-197357" defTabSz="432308">
              <a:spcBef>
                <a:spcPts val="1700"/>
              </a:spcBef>
              <a:defRPr sz="1924"/>
            </a:pPr>
            <a:r>
              <a:t>Dans le serveur http (niveau de l'application web):</a:t>
            </a:r>
          </a:p>
          <a:p>
            <a:pPr lvl="2" marL="855218" indent="-197357" defTabSz="432308">
              <a:spcBef>
                <a:spcPts val="1700"/>
              </a:spcBef>
              <a:defRPr sz="1924"/>
            </a:pPr>
            <a:r>
              <a:t>On ne va pas tout recalculer, on ne va pas chaque fois aller jusqu'à la DB.</a:t>
            </a:r>
          </a:p>
          <a:p>
            <a:pPr lvl="1" marL="526288" indent="-197357" defTabSz="432308">
              <a:spcBef>
                <a:spcPts val="1700"/>
              </a:spcBef>
              <a:defRPr sz="1924"/>
            </a:pPr>
            <a:r>
              <a:t>Dans la base de données (on ne va pas aller jusqu'au disque)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switch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aching: que dit la spécification HTTP?"/>
          <p:cNvSpPr txBox="1"/>
          <p:nvPr>
            <p:ph type="title"/>
          </p:nvPr>
        </p:nvSpPr>
        <p:spPr>
          <a:prstGeom prst="rect">
            <a:avLst/>
          </a:prstGeom>
          <a:ln w="9525">
            <a:round/>
          </a:ln>
        </p:spPr>
        <p:txBody>
          <a:bodyPr/>
          <a:lstStyle>
            <a:lvl1pPr>
              <a:tabLst>
                <a:tab pos="1295400" algn="l"/>
                <a:tab pos="2603500" algn="l"/>
                <a:tab pos="3898900" algn="l"/>
                <a:tab pos="5207000" algn="l"/>
                <a:tab pos="6502400" algn="l"/>
                <a:tab pos="7797800" algn="l"/>
                <a:tab pos="9105900" algn="l"/>
                <a:tab pos="10401300" algn="l"/>
                <a:tab pos="11709400" algn="l"/>
                <a:tab pos="13004800" algn="l"/>
                <a:tab pos="14300200" algn="l"/>
              </a:tabLst>
            </a:lvl1pPr>
          </a:lstStyle>
          <a:p>
            <a:pPr/>
            <a:r>
              <a:t>Caching: que dit la spécification HTTP?</a:t>
            </a:r>
          </a:p>
        </p:txBody>
      </p:sp>
      <p:sp>
        <p:nvSpPr>
          <p:cNvPr id="380" name="Une section entière est consacrée à ce sujet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Une section entière est consacrée à ce sujet:</a:t>
            </a:r>
          </a:p>
          <a:p>
            <a:pPr lvl="1"/>
            <a:r>
              <a:t>http://www.w3.org/Protocols/rfc2616/rfc2616-sec13.html#sec13</a:t>
            </a:r>
          </a:p>
          <a:p>
            <a:pPr lvl="1"/>
            <a:r>
              <a:t>26 pages!</a:t>
            </a:r>
          </a:p>
          <a:p>
            <a:pPr>
              <a:defRPr b="1"/>
            </a:pPr>
            <a:r>
              <a:t>Modèle d'expiration (13.2)</a:t>
            </a:r>
          </a:p>
          <a:p>
            <a:pPr>
              <a:defRPr b="1"/>
            </a:pPr>
            <a:r>
              <a:t>Modèle de validation (13.3)</a:t>
            </a:r>
          </a:p>
          <a:p>
            <a:pPr/>
            <a:r>
              <a:t>Pertinence de la mise en cache des réponses (13.4)</a:t>
            </a:r>
          </a:p>
          <a:p>
            <a:pPr/>
            <a:r>
              <a:t>Construction de réponses grâce aux caches (13.5)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switch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ystemic Qualities"/>
          <p:cNvSpPr txBox="1"/>
          <p:nvPr>
            <p:ph type="title"/>
          </p:nvPr>
        </p:nvSpPr>
        <p:spPr>
          <a:xfrm>
            <a:off x="571500" y="3721100"/>
            <a:ext cx="11861800" cy="2336800"/>
          </a:xfrm>
          <a:prstGeom prst="rect">
            <a:avLst/>
          </a:prstGeom>
        </p:spPr>
        <p:txBody>
          <a:bodyPr/>
          <a:lstStyle>
            <a:lvl1pPr algn="ctr">
              <a:defRPr sz="6000"/>
            </a:lvl1pPr>
          </a:lstStyle>
          <a:p>
            <a:pPr/>
            <a:r>
              <a:t>Systemic Qualities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Expiration et validation"/>
          <p:cNvSpPr txBox="1"/>
          <p:nvPr>
            <p:ph type="title"/>
          </p:nvPr>
        </p:nvSpPr>
        <p:spPr>
          <a:prstGeom prst="rect">
            <a:avLst/>
          </a:prstGeom>
          <a:ln w="9525">
            <a:round/>
          </a:ln>
        </p:spPr>
        <p:txBody>
          <a:bodyPr/>
          <a:lstStyle>
            <a:lvl1pPr>
              <a:tabLst>
                <a:tab pos="1295400" algn="l"/>
                <a:tab pos="2603500" algn="l"/>
                <a:tab pos="3898900" algn="l"/>
                <a:tab pos="5207000" algn="l"/>
                <a:tab pos="6502400" algn="l"/>
                <a:tab pos="7797800" algn="l"/>
                <a:tab pos="9105900" algn="l"/>
                <a:tab pos="10401300" algn="l"/>
                <a:tab pos="11709400" algn="l"/>
                <a:tab pos="13004800" algn="l"/>
                <a:tab pos="14300200" algn="l"/>
              </a:tabLst>
            </a:lvl1pPr>
          </a:lstStyle>
          <a:p>
            <a:pPr/>
            <a:r>
              <a:t>Expiration et validation</a:t>
            </a:r>
          </a:p>
        </p:txBody>
      </p:sp>
      <p:sp>
        <p:nvSpPr>
          <p:cNvPr id="383" name="Caching would be useless if it did not significantly improve performance.…"/>
          <p:cNvSpPr txBox="1"/>
          <p:nvPr/>
        </p:nvSpPr>
        <p:spPr>
          <a:xfrm>
            <a:off x="670560" y="2654300"/>
            <a:ext cx="11861801" cy="566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/>
            </a:pPr>
            <a:r>
              <a:t>Caching would be useless if it did not significantly improve performance. </a:t>
            </a:r>
          </a:p>
          <a:p>
            <a:pPr algn="l">
              <a:defRPr sz="3000"/>
            </a:pPr>
          </a:p>
          <a:p>
            <a:pPr algn="l">
              <a:defRPr sz="3000"/>
            </a:pPr>
            <a:r>
              <a:t>The goal of caching in HTTP/1.1 is to eliminate the need to send requests in many cases, and to eliminate the need to send full responses in many other cases. </a:t>
            </a:r>
          </a:p>
          <a:p>
            <a:pPr algn="l">
              <a:defRPr sz="3000"/>
            </a:pPr>
          </a:p>
          <a:p>
            <a:pPr algn="l">
              <a:defRPr sz="3000"/>
            </a:pPr>
            <a:r>
              <a:t>The former reduces the number of network round-trips required for many operations; we use an "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expiration</a:t>
            </a:r>
            <a:r>
              <a:t>" mechanism for this purpose (see section 13.2). The latter reduces network bandwidth requirements; we use a "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validation</a:t>
            </a:r>
            <a:r>
              <a:t>" mechanism for this purpose (see section 13.3).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switch dir="l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Expiration et validation"/>
          <p:cNvSpPr txBox="1"/>
          <p:nvPr>
            <p:ph type="title"/>
          </p:nvPr>
        </p:nvSpPr>
        <p:spPr>
          <a:prstGeom prst="rect">
            <a:avLst/>
          </a:prstGeom>
          <a:ln w="9525">
            <a:round/>
          </a:ln>
        </p:spPr>
        <p:txBody>
          <a:bodyPr/>
          <a:lstStyle>
            <a:lvl1pPr>
              <a:tabLst>
                <a:tab pos="1295400" algn="l"/>
                <a:tab pos="2603500" algn="l"/>
                <a:tab pos="3898900" algn="l"/>
                <a:tab pos="5207000" algn="l"/>
                <a:tab pos="6502400" algn="l"/>
                <a:tab pos="7797800" algn="l"/>
                <a:tab pos="9105900" algn="l"/>
                <a:tab pos="10401300" algn="l"/>
                <a:tab pos="11709400" algn="l"/>
                <a:tab pos="13004800" algn="l"/>
                <a:tab pos="14300200" algn="l"/>
              </a:tabLst>
            </a:lvl1pPr>
          </a:lstStyle>
          <a:p>
            <a:pPr/>
            <a:r>
              <a:t>Expiration et validation</a:t>
            </a:r>
          </a:p>
        </p:txBody>
      </p:sp>
      <p:sp>
        <p:nvSpPr>
          <p:cNvPr id="386" name="Expir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229361" indent="-229361" defTabSz="502412">
              <a:spcBef>
                <a:spcPts val="2000"/>
              </a:spcBef>
              <a:defRPr b="1" sz="2236"/>
            </a:pPr>
            <a:r>
              <a:t>Expiration</a:t>
            </a:r>
          </a:p>
          <a:p>
            <a:pPr lvl="1" marL="611631" indent="-229361" defTabSz="502412">
              <a:spcBef>
                <a:spcPts val="2000"/>
              </a:spcBef>
              <a:defRPr sz="2236"/>
            </a:pPr>
            <a:r>
              <a:t>Quand on reçoit une réponse, on veut déterminer combien de temps elle va rester "valide".</a:t>
            </a:r>
          </a:p>
          <a:p>
            <a:pPr lvl="1" marL="611631" indent="-229361" defTabSz="502412">
              <a:spcBef>
                <a:spcPts val="2000"/>
              </a:spcBef>
              <a:defRPr sz="2236"/>
            </a:pPr>
            <a:r>
              <a:t>Pendant ce temps, il sera possible de récupérer la représentation de la ressource dans le cache.</a:t>
            </a:r>
          </a:p>
          <a:p>
            <a:pPr marL="229361" indent="-229361" defTabSz="502412">
              <a:spcBef>
                <a:spcPts val="2000"/>
              </a:spcBef>
              <a:defRPr b="1" sz="2236"/>
            </a:pPr>
            <a:r>
              <a:t>Validation</a:t>
            </a:r>
          </a:p>
          <a:p>
            <a:pPr lvl="1" marL="611631" indent="-229361" defTabSz="502412">
              <a:spcBef>
                <a:spcPts val="2000"/>
              </a:spcBef>
              <a:defRPr sz="2236"/>
            </a:pPr>
            <a:r>
              <a:t>Après expiration, on n'est pas sûr que le contenu du cache soit encore une représentation "fraîche" de la ressource.</a:t>
            </a:r>
          </a:p>
          <a:p>
            <a:pPr lvl="1" marL="611631" indent="-229361" defTabSz="502412">
              <a:spcBef>
                <a:spcPts val="2000"/>
              </a:spcBef>
              <a:defRPr sz="2236"/>
            </a:pPr>
            <a:r>
              <a:t>On peut alors procéder en 2 temps:</a:t>
            </a:r>
          </a:p>
          <a:p>
            <a:pPr lvl="2" marL="993902" indent="-229361" defTabSz="502412">
              <a:spcBef>
                <a:spcPts val="2000"/>
              </a:spcBef>
              <a:defRPr sz="2236"/>
            </a:pPr>
            <a:r>
              <a:t>On envoie une première requête au serveur pour demander si la ressource a changé.</a:t>
            </a:r>
          </a:p>
          <a:p>
            <a:pPr lvl="2" marL="993902" indent="-229361" defTabSz="502412">
              <a:spcBef>
                <a:spcPts val="2000"/>
              </a:spcBef>
              <a:defRPr sz="2236"/>
            </a:pPr>
            <a:r>
              <a:t>Si oui, c'est seulement dans un deuxième temps qu'on récupère la nouvelle représentation de la ressource.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switch dir="l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Réaliser un &quot;caching proxy&quot; avec Apache"/>
          <p:cNvSpPr txBox="1"/>
          <p:nvPr>
            <p:ph type="title"/>
          </p:nvPr>
        </p:nvSpPr>
        <p:spPr>
          <a:prstGeom prst="rect">
            <a:avLst/>
          </a:prstGeom>
          <a:ln w="9525">
            <a:round/>
          </a:ln>
        </p:spPr>
        <p:txBody>
          <a:bodyPr/>
          <a:lstStyle>
            <a:lvl1pPr>
              <a:tabLst>
                <a:tab pos="1295400" algn="l"/>
                <a:tab pos="2603500" algn="l"/>
                <a:tab pos="3898900" algn="l"/>
                <a:tab pos="5207000" algn="l"/>
                <a:tab pos="6502400" algn="l"/>
                <a:tab pos="7797800" algn="l"/>
                <a:tab pos="9105900" algn="l"/>
                <a:tab pos="10401300" algn="l"/>
                <a:tab pos="11709400" algn="l"/>
                <a:tab pos="13004800" algn="l"/>
                <a:tab pos="14300200" algn="l"/>
              </a:tabLst>
            </a:lvl1pPr>
          </a:lstStyle>
          <a:p>
            <a:pPr/>
            <a:r>
              <a:t>Réaliser un "caching proxy" avec Apache</a:t>
            </a:r>
          </a:p>
        </p:txBody>
      </p:sp>
      <p:sp>
        <p:nvSpPr>
          <p:cNvPr id="389" name="Forward Prox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Forward Proxy</a:t>
            </a:r>
          </a:p>
          <a:p>
            <a:pPr lvl="1"/>
            <a:r>
              <a:t>"Près du client" (le proxy qu'on utilise pour sortir)</a:t>
            </a:r>
          </a:p>
          <a:p>
            <a:pPr lvl="1"/>
            <a:r>
              <a:t>Utilisé pour des raisons de sécurité et de performance.</a:t>
            </a:r>
          </a:p>
          <a:p>
            <a:pPr/>
            <a:r>
              <a:t>Reverse Proxy</a:t>
            </a:r>
          </a:p>
          <a:p>
            <a:pPr lvl="1"/>
            <a:r>
              <a:t>"Près du serveur" </a:t>
            </a:r>
          </a:p>
          <a:p>
            <a:pPr lvl="1"/>
            <a:r>
              <a:t>Utilisé pour des raisons de sécurité, de performance, de disponibilité, de scalabilité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switch dir="l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image.png" descr="im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0604" y="1739900"/>
            <a:ext cx="10600267" cy="4025900"/>
          </a:xfrm>
          <a:prstGeom prst="rect">
            <a:avLst/>
          </a:prstGeom>
        </p:spPr>
      </p:pic>
      <p:pic>
        <p:nvPicPr>
          <p:cNvPr id="392" name="image.png" descr="image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0160" y="5716975"/>
            <a:ext cx="10744766" cy="41021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switch dir="l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Disponibilité…"/>
          <p:cNvSpPr txBox="1"/>
          <p:nvPr/>
        </p:nvSpPr>
        <p:spPr>
          <a:xfrm>
            <a:off x="468488" y="3611879"/>
            <a:ext cx="11582401" cy="199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Disponibilité</a:t>
            </a:r>
          </a:p>
          <a:p>
            <a:pPr/>
            <a:r>
              <a:t>du service HTTP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switch dir="l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Disponibilité du service HTTP"/>
          <p:cNvSpPr txBox="1"/>
          <p:nvPr>
            <p:ph type="title"/>
          </p:nvPr>
        </p:nvSpPr>
        <p:spPr>
          <a:prstGeom prst="rect">
            <a:avLst/>
          </a:prstGeom>
          <a:ln w="9525">
            <a:round/>
          </a:ln>
        </p:spPr>
        <p:txBody>
          <a:bodyPr/>
          <a:lstStyle>
            <a:lvl1pPr>
              <a:tabLst>
                <a:tab pos="1295400" algn="l"/>
                <a:tab pos="2603500" algn="l"/>
                <a:tab pos="3898900" algn="l"/>
                <a:tab pos="5207000" algn="l"/>
                <a:tab pos="6502400" algn="l"/>
                <a:tab pos="7797800" algn="l"/>
                <a:tab pos="9105900" algn="l"/>
                <a:tab pos="10401300" algn="l"/>
                <a:tab pos="11709400" algn="l"/>
                <a:tab pos="13004800" algn="l"/>
                <a:tab pos="14300200" algn="l"/>
              </a:tabLst>
            </a:lvl1pPr>
          </a:lstStyle>
          <a:p>
            <a:pPr/>
            <a:r>
              <a:t>Disponibilité du service HTTP</a:t>
            </a:r>
          </a:p>
        </p:txBody>
      </p:sp>
      <p:sp>
        <p:nvSpPr>
          <p:cNvPr id="397" name="Objectif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234695" indent="-234695" defTabSz="514095">
              <a:spcBef>
                <a:spcPts val="2100"/>
              </a:spcBef>
              <a:defRPr b="1" sz="2288"/>
            </a:pPr>
            <a:r>
              <a:t>Objectif</a:t>
            </a:r>
          </a:p>
          <a:p>
            <a:pPr lvl="1" marL="625855" indent="-234695" defTabSz="514095">
              <a:spcBef>
                <a:spcPts val="2100"/>
              </a:spcBef>
              <a:defRPr sz="2288"/>
            </a:pPr>
            <a:r>
              <a:t>Garantir que le service HTTP de mon entreprise va être utilisable "la plus grande partie du temps".</a:t>
            </a:r>
          </a:p>
          <a:p>
            <a:pPr marL="234695" indent="-234695" defTabSz="514095">
              <a:spcBef>
                <a:spcPts val="2100"/>
              </a:spcBef>
              <a:defRPr b="1" sz="2288"/>
            </a:pPr>
            <a:r>
              <a:t>Causes pour lesquelles mon service pourrait être inutilisable</a:t>
            </a:r>
          </a:p>
          <a:p>
            <a:pPr lvl="1" marL="625855" indent="-234695" defTabSz="514095">
              <a:spcBef>
                <a:spcPts val="2100"/>
              </a:spcBef>
              <a:defRPr sz="2288"/>
            </a:pPr>
            <a:r>
              <a:t>Causes prévisibles: mises à jour et déploiement d'une nouvelle version (du système d'exploitation, du serveur HTTP, de l'application web, etc.)</a:t>
            </a:r>
          </a:p>
          <a:p>
            <a:pPr lvl="1" marL="625855" indent="-234695" defTabSz="514095">
              <a:spcBef>
                <a:spcPts val="2100"/>
              </a:spcBef>
              <a:defRPr sz="2288"/>
            </a:pPr>
            <a:r>
              <a:t>Causes imprévisibles: pannes matérielles, pannes de réseau, bugs dans le serveur HTTP, surcharge, attaque (e.g. denial of service), catastrophe naturelle, etc.</a:t>
            </a:r>
          </a:p>
          <a:p>
            <a:pPr marL="234695" indent="-234695" defTabSz="514095">
              <a:spcBef>
                <a:spcPts val="2100"/>
              </a:spcBef>
              <a:defRPr b="1" sz="2288"/>
            </a:pPr>
            <a:r>
              <a:t>Mesurer la disponibilité</a:t>
            </a:r>
          </a:p>
          <a:p>
            <a:pPr lvl="1" marL="625855" indent="-234695" defTabSz="514095">
              <a:spcBef>
                <a:spcPts val="2100"/>
              </a:spcBef>
              <a:defRPr sz="2288"/>
            </a:pPr>
            <a:r>
              <a:t>A = MTBF / (MTBF + MTTR)</a:t>
            </a:r>
          </a:p>
          <a:p>
            <a:pPr lvl="1" marL="625855" indent="-234695" defTabSz="514095">
              <a:spcBef>
                <a:spcPts val="2100"/>
              </a:spcBef>
              <a:defRPr sz="2288"/>
            </a:pPr>
            <a:r>
              <a:t>MTBF: Mean Time Between Failure (temps moyen entre 2 pannes)</a:t>
            </a:r>
          </a:p>
          <a:p>
            <a:pPr lvl="1" marL="625855" indent="-234695" defTabSz="514095">
              <a:spcBef>
                <a:spcPts val="2100"/>
              </a:spcBef>
              <a:defRPr sz="2288"/>
            </a:pPr>
            <a:r>
              <a:t>MTTR: Mean Time To Repair (temps moyen pour résoudre un problème)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switch dir="l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Disponibilité du service HTTP"/>
          <p:cNvSpPr txBox="1"/>
          <p:nvPr>
            <p:ph type="title"/>
          </p:nvPr>
        </p:nvSpPr>
        <p:spPr>
          <a:prstGeom prst="rect">
            <a:avLst/>
          </a:prstGeom>
          <a:ln w="9525">
            <a:round/>
          </a:ln>
        </p:spPr>
        <p:txBody>
          <a:bodyPr/>
          <a:lstStyle>
            <a:lvl1pPr>
              <a:tabLst>
                <a:tab pos="1295400" algn="l"/>
                <a:tab pos="2603500" algn="l"/>
                <a:tab pos="3898900" algn="l"/>
                <a:tab pos="5207000" algn="l"/>
                <a:tab pos="6502400" algn="l"/>
                <a:tab pos="7797800" algn="l"/>
                <a:tab pos="9105900" algn="l"/>
                <a:tab pos="10401300" algn="l"/>
                <a:tab pos="11709400" algn="l"/>
                <a:tab pos="13004800" algn="l"/>
                <a:tab pos="14300200" algn="l"/>
              </a:tabLst>
            </a:lvl1pPr>
          </a:lstStyle>
          <a:p>
            <a:pPr/>
            <a:r>
              <a:t>Disponibilité du service HTTP</a:t>
            </a:r>
          </a:p>
        </p:txBody>
      </p:sp>
      <p:sp>
        <p:nvSpPr>
          <p:cNvPr id="400" name="Taux de disponibilité: 98%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192024" indent="-192024" defTabSz="420624">
              <a:spcBef>
                <a:spcPts val="1700"/>
              </a:spcBef>
              <a:defRPr b="1" sz="1872"/>
            </a:pPr>
            <a:r>
              <a:t>Taux de disponibilité: 98%</a:t>
            </a:r>
          </a:p>
          <a:p>
            <a:pPr lvl="1" marL="512063" indent="-192024" defTabSz="420624">
              <a:spcBef>
                <a:spcPts val="1700"/>
              </a:spcBef>
              <a:defRPr sz="1872"/>
            </a:pPr>
            <a:r>
              <a:t>indisponibilité de 7.3 jours par an, soit 3 heures 22 minutes par semaine</a:t>
            </a:r>
          </a:p>
          <a:p>
            <a:pPr marL="192024" indent="-192024" defTabSz="420624">
              <a:spcBef>
                <a:spcPts val="1700"/>
              </a:spcBef>
              <a:defRPr b="1" sz="1872"/>
            </a:pPr>
            <a:r>
              <a:t>Taux de disponibilité: 99%</a:t>
            </a:r>
          </a:p>
          <a:p>
            <a:pPr lvl="1" marL="512063" indent="-192024" defTabSz="420624">
              <a:spcBef>
                <a:spcPts val="1700"/>
              </a:spcBef>
              <a:defRPr sz="1872"/>
            </a:pPr>
            <a:r>
              <a:t>indisponibilité de 3.65 jours par an, soit 1 heure 41 minutes par semaine</a:t>
            </a:r>
          </a:p>
          <a:p>
            <a:pPr marL="192024" indent="-192024" defTabSz="420624">
              <a:spcBef>
                <a:spcPts val="1700"/>
              </a:spcBef>
              <a:defRPr b="1" sz="1872"/>
            </a:pPr>
            <a:r>
              <a:t>Taux de disponibilité: 99.9%</a:t>
            </a:r>
          </a:p>
          <a:p>
            <a:pPr lvl="1" marL="512063" indent="-192024" defTabSz="420624">
              <a:spcBef>
                <a:spcPts val="1700"/>
              </a:spcBef>
              <a:defRPr sz="1872"/>
            </a:pPr>
            <a:r>
              <a:t>indisponibilité de 8 heures 45 min par an, soit 10 min 5 sec par semaine</a:t>
            </a:r>
          </a:p>
          <a:p>
            <a:pPr marL="192024" indent="-192024" defTabSz="420624">
              <a:spcBef>
                <a:spcPts val="1700"/>
              </a:spcBef>
              <a:defRPr b="1" sz="1872"/>
            </a:pPr>
            <a:r>
              <a:t>Taux de disponibilité: 99.99%</a:t>
            </a:r>
          </a:p>
          <a:p>
            <a:pPr lvl="1" marL="512063" indent="-192024" defTabSz="420624">
              <a:spcBef>
                <a:spcPts val="1700"/>
              </a:spcBef>
              <a:defRPr sz="1872"/>
            </a:pPr>
            <a:r>
              <a:t>indisponibilité de 52.5 minutes par an, soit 1 minute par semaine</a:t>
            </a:r>
          </a:p>
          <a:p>
            <a:pPr marL="192024" indent="-192024" defTabSz="420624">
              <a:spcBef>
                <a:spcPts val="1700"/>
              </a:spcBef>
              <a:defRPr b="1" sz="1872"/>
            </a:pPr>
            <a:r>
              <a:t>Taux de disponibilité: 99.999%</a:t>
            </a:r>
          </a:p>
          <a:p>
            <a:pPr lvl="1" marL="512063" indent="-192024" defTabSz="420624">
              <a:spcBef>
                <a:spcPts val="1700"/>
              </a:spcBef>
              <a:defRPr sz="1872"/>
            </a:pPr>
            <a:r>
              <a:t>indisponibilité de 5.25 minutes par an, soit 6 secondes par semaine</a:t>
            </a:r>
          </a:p>
          <a:p>
            <a:pPr marL="192024" indent="-192024" defTabSz="420624">
              <a:spcBef>
                <a:spcPts val="1700"/>
              </a:spcBef>
              <a:defRPr b="1" sz="1872"/>
            </a:pPr>
            <a:r>
              <a:t>Taux de disponibilité: 99.9999%</a:t>
            </a:r>
          </a:p>
          <a:p>
            <a:pPr lvl="1" marL="512063" indent="-192024" defTabSz="420624">
              <a:spcBef>
                <a:spcPts val="1700"/>
              </a:spcBef>
              <a:defRPr sz="1872"/>
            </a:pPr>
            <a:r>
              <a:t>indisponibilité de 31.5 secondes par an, soit 0.6 secondes par semaine</a:t>
            </a:r>
          </a:p>
          <a:p>
            <a:pPr lvl="1" marL="512063" indent="-192024" defTabSz="420624">
              <a:spcBef>
                <a:spcPts val="1700"/>
              </a:spcBef>
              <a:defRPr sz="1872"/>
            </a:pPr>
            <a:r>
              <a:t>indisponibilité de 6 minutes en 11.4 années!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switch dir="l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omment augmenter la disponibilité?"/>
          <p:cNvSpPr txBox="1"/>
          <p:nvPr>
            <p:ph type="title"/>
          </p:nvPr>
        </p:nvSpPr>
        <p:spPr>
          <a:prstGeom prst="rect">
            <a:avLst/>
          </a:prstGeom>
          <a:ln w="9525">
            <a:round/>
          </a:ln>
        </p:spPr>
        <p:txBody>
          <a:bodyPr/>
          <a:lstStyle>
            <a:lvl1pPr>
              <a:tabLst>
                <a:tab pos="1295400" algn="l"/>
                <a:tab pos="2603500" algn="l"/>
                <a:tab pos="3898900" algn="l"/>
                <a:tab pos="5207000" algn="l"/>
                <a:tab pos="6502400" algn="l"/>
                <a:tab pos="7797800" algn="l"/>
                <a:tab pos="9105900" algn="l"/>
                <a:tab pos="10401300" algn="l"/>
                <a:tab pos="11709400" algn="l"/>
                <a:tab pos="13004800" algn="l"/>
                <a:tab pos="14300200" algn="l"/>
              </a:tabLst>
            </a:lvl1pPr>
          </a:lstStyle>
          <a:p>
            <a:pPr/>
            <a:r>
              <a:t>Comment augmenter la disponibilité?</a:t>
            </a:r>
          </a:p>
        </p:txBody>
      </p:sp>
      <p:sp>
        <p:nvSpPr>
          <p:cNvPr id="403" name="La disponibilité du système dépend de la qualité et de la fiabilité des composants du système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258699" indent="-258699" defTabSz="566674">
              <a:spcBef>
                <a:spcPts val="2300"/>
              </a:spcBef>
              <a:defRPr b="1" sz="2522"/>
            </a:pPr>
            <a:r>
              <a:t>La disponibilité du système dépend de la qualité et de la fiabilité des composants du système:</a:t>
            </a:r>
          </a:p>
          <a:p>
            <a:pPr lvl="1" marL="689863" indent="-258699" defTabSz="566674">
              <a:spcBef>
                <a:spcPts val="2300"/>
              </a:spcBef>
              <a:defRPr sz="2522"/>
            </a:pPr>
            <a:r>
              <a:t>Les spécifications des composants matériels indiquent souvent une valeur de MTBF.</a:t>
            </a:r>
          </a:p>
          <a:p>
            <a:pPr lvl="1" marL="689863" indent="-258699" defTabSz="566674">
              <a:spcBef>
                <a:spcPts val="2300"/>
              </a:spcBef>
              <a:defRPr sz="2522"/>
            </a:pPr>
            <a:r>
              <a:t>Il sera difficile d'assurer la disponibilité d'un service si le logiciel est "buggé".</a:t>
            </a:r>
          </a:p>
          <a:p>
            <a:pPr marL="258699" indent="-258699" defTabSz="566674">
              <a:spcBef>
                <a:spcPts val="2300"/>
              </a:spcBef>
              <a:defRPr b="1" sz="2522"/>
            </a:pPr>
            <a:r>
              <a:t>La disponibilité dépend également de la charge supportée par le système:</a:t>
            </a:r>
          </a:p>
          <a:p>
            <a:pPr lvl="1" marL="689863" indent="-258699" defTabSz="566674">
              <a:spcBef>
                <a:spcPts val="2300"/>
              </a:spcBef>
              <a:defRPr sz="2522"/>
            </a:pPr>
            <a:r>
              <a:t>Un système qui se comporte bien à charge normale peut exhiber des problèmes quand un seuil est atteint (contentions).</a:t>
            </a:r>
          </a:p>
          <a:p>
            <a:pPr marL="258699" indent="-258699" defTabSz="566674">
              <a:spcBef>
                <a:spcPts val="2300"/>
              </a:spcBef>
              <a:defRPr b="1" sz="2522"/>
            </a:pPr>
            <a:r>
              <a:t>Ajouter de la redondance à l'intérieur du système, à différents niveaux, permet d'augmenter la disponibilité:</a:t>
            </a:r>
          </a:p>
          <a:p>
            <a:pPr lvl="1" marL="689863" indent="-258699" defTabSz="566674">
              <a:spcBef>
                <a:spcPts val="2300"/>
              </a:spcBef>
              <a:defRPr sz="2522"/>
            </a:pPr>
            <a:r>
              <a:t>Si un composant tombe en panne, on peut "basculer" sur un composant équivalent de rechange.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switch dir="l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image.png" descr="im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8700" y="5091288"/>
            <a:ext cx="2090703" cy="1569157"/>
          </a:xfrm>
          <a:prstGeom prst="rect">
            <a:avLst/>
          </a:prstGeom>
        </p:spPr>
      </p:pic>
      <p:pic>
        <p:nvPicPr>
          <p:cNvPr id="406" name="image.png" descr="image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700" y="2092960"/>
            <a:ext cx="4648765" cy="2632570"/>
          </a:xfrm>
          <a:prstGeom prst="rect">
            <a:avLst/>
          </a:prstGeom>
        </p:spPr>
      </p:pic>
      <p:sp>
        <p:nvSpPr>
          <p:cNvPr id="407" name="Composants qui peuvent être redondants"/>
          <p:cNvSpPr txBox="1"/>
          <p:nvPr>
            <p:ph type="title"/>
          </p:nvPr>
        </p:nvSpPr>
        <p:spPr>
          <a:prstGeom prst="rect">
            <a:avLst/>
          </a:prstGeom>
          <a:ln w="9525">
            <a:round/>
          </a:ln>
        </p:spPr>
        <p:txBody>
          <a:bodyPr/>
          <a:lstStyle>
            <a:lvl1pPr>
              <a:tabLst>
                <a:tab pos="1295400" algn="l"/>
                <a:tab pos="2603500" algn="l"/>
                <a:tab pos="3898900" algn="l"/>
                <a:tab pos="5207000" algn="l"/>
                <a:tab pos="6502400" algn="l"/>
                <a:tab pos="7797800" algn="l"/>
                <a:tab pos="9105900" algn="l"/>
                <a:tab pos="10401300" algn="l"/>
                <a:tab pos="11709400" algn="l"/>
                <a:tab pos="13004800" algn="l"/>
                <a:tab pos="14300200" algn="l"/>
              </a:tabLst>
            </a:lvl1pPr>
          </a:lstStyle>
          <a:p>
            <a:pPr/>
            <a:r>
              <a:t>Composants qui peuvent être redondants</a:t>
            </a:r>
          </a:p>
        </p:txBody>
      </p:sp>
      <p:pic>
        <p:nvPicPr>
          <p:cNvPr id="408" name="image.png" descr="image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08444" y="7093938"/>
            <a:ext cx="2226170" cy="1343379"/>
          </a:xfrm>
          <a:prstGeom prst="rect">
            <a:avLst/>
          </a:prstGeom>
        </p:spPr>
      </p:pic>
      <p:sp>
        <p:nvSpPr>
          <p:cNvPr id="409" name="Alimentations électriques"/>
          <p:cNvSpPr txBox="1"/>
          <p:nvPr/>
        </p:nvSpPr>
        <p:spPr>
          <a:xfrm>
            <a:off x="7250853" y="8541173"/>
            <a:ext cx="56896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55751" marR="55751" defTabSz="647700">
              <a:lnSpc>
                <a:spcPct val="93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i="1" sz="3400">
                <a:solidFill>
                  <a:srgbClr val="C4284F"/>
                </a:solidFill>
                <a:uFill>
                  <a:solidFill>
                    <a:srgbClr val="C4284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Alimentations électriques</a:t>
            </a:r>
          </a:p>
        </p:txBody>
      </p:sp>
      <p:pic>
        <p:nvPicPr>
          <p:cNvPr id="410" name="image.png" descr="image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376551" y="2781300"/>
            <a:ext cx="3068321" cy="2431627"/>
          </a:xfrm>
          <a:prstGeom prst="rect">
            <a:avLst/>
          </a:prstGeom>
        </p:spPr>
      </p:pic>
      <p:sp>
        <p:nvSpPr>
          <p:cNvPr id="411" name="Disques"/>
          <p:cNvSpPr txBox="1"/>
          <p:nvPr/>
        </p:nvSpPr>
        <p:spPr>
          <a:xfrm>
            <a:off x="9922933" y="5296746"/>
            <a:ext cx="19812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55751" marR="55751" defTabSz="647700">
              <a:lnSpc>
                <a:spcPct val="93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i="1" sz="3400">
                <a:solidFill>
                  <a:srgbClr val="C4284F"/>
                </a:solidFill>
                <a:uFill>
                  <a:solidFill>
                    <a:srgbClr val="C4284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Disques</a:t>
            </a:r>
          </a:p>
        </p:txBody>
      </p:sp>
      <p:pic>
        <p:nvPicPr>
          <p:cNvPr id="412" name="image.png" descr="image.png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350933" y="1841500"/>
            <a:ext cx="4960339" cy="991165"/>
          </a:xfrm>
          <a:prstGeom prst="rect">
            <a:avLst/>
          </a:prstGeom>
        </p:spPr>
      </p:pic>
      <p:sp>
        <p:nvSpPr>
          <p:cNvPr id="413" name="Switch"/>
          <p:cNvSpPr txBox="1"/>
          <p:nvPr/>
        </p:nvSpPr>
        <p:spPr>
          <a:xfrm>
            <a:off x="6120835" y="2804160"/>
            <a:ext cx="28702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55751" marR="55751" defTabSz="647700">
              <a:lnSpc>
                <a:spcPct val="93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i="1" sz="3400">
                <a:solidFill>
                  <a:srgbClr val="C4284F"/>
                </a:solidFill>
                <a:uFill>
                  <a:solidFill>
                    <a:srgbClr val="C4284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Switch</a:t>
            </a:r>
          </a:p>
        </p:txBody>
      </p:sp>
      <p:sp>
        <p:nvSpPr>
          <p:cNvPr id="414" name="Serveurs"/>
          <p:cNvSpPr txBox="1"/>
          <p:nvPr/>
        </p:nvSpPr>
        <p:spPr>
          <a:xfrm>
            <a:off x="266417" y="8570524"/>
            <a:ext cx="35814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55751" marR="55751" defTabSz="647700">
              <a:lnSpc>
                <a:spcPct val="93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i="1" sz="3400">
                <a:solidFill>
                  <a:srgbClr val="C4284F"/>
                </a:solidFill>
                <a:uFill>
                  <a:solidFill>
                    <a:srgbClr val="C4284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Serveurs</a:t>
            </a:r>
          </a:p>
        </p:txBody>
      </p:sp>
      <p:sp>
        <p:nvSpPr>
          <p:cNvPr id="415" name="Centre de calcul"/>
          <p:cNvSpPr txBox="1"/>
          <p:nvPr/>
        </p:nvSpPr>
        <p:spPr>
          <a:xfrm>
            <a:off x="339795" y="4699000"/>
            <a:ext cx="4013201" cy="58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55751" marR="55751" defTabSz="647700">
              <a:lnSpc>
                <a:spcPct val="93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i="1" sz="3400">
                <a:solidFill>
                  <a:srgbClr val="C4284F"/>
                </a:solidFill>
                <a:uFill>
                  <a:solidFill>
                    <a:srgbClr val="C4284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Centre de calcul</a:t>
            </a:r>
          </a:p>
        </p:txBody>
      </p:sp>
      <p:pic>
        <p:nvPicPr>
          <p:cNvPr id="416" name="image.png" descr="image.png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651022" y="5025813"/>
            <a:ext cx="4023361" cy="2228428"/>
          </a:xfrm>
          <a:prstGeom prst="rect">
            <a:avLst/>
          </a:prstGeom>
        </p:spPr>
      </p:pic>
      <p:sp>
        <p:nvSpPr>
          <p:cNvPr id="417" name="Accès Internet"/>
          <p:cNvSpPr txBox="1"/>
          <p:nvPr/>
        </p:nvSpPr>
        <p:spPr>
          <a:xfrm>
            <a:off x="4706337" y="7412284"/>
            <a:ext cx="40132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55751" marR="55751" defTabSz="647700">
              <a:lnSpc>
                <a:spcPct val="93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i="1" sz="3400">
                <a:solidFill>
                  <a:srgbClr val="C4284F"/>
                </a:solidFill>
                <a:uFill>
                  <a:solidFill>
                    <a:srgbClr val="C4284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Accès Internet</a:t>
            </a:r>
          </a:p>
        </p:txBody>
      </p:sp>
      <p:pic>
        <p:nvPicPr>
          <p:cNvPr id="418" name="image.png" descr="image.png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73475" y="6296942"/>
            <a:ext cx="2991557" cy="2241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switch dir="l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ervice redondant avec le serveur Apache (httpd)"/>
          <p:cNvSpPr txBox="1"/>
          <p:nvPr>
            <p:ph type="title"/>
          </p:nvPr>
        </p:nvSpPr>
        <p:spPr>
          <a:prstGeom prst="rect">
            <a:avLst/>
          </a:prstGeom>
          <a:ln w="9525">
            <a:round/>
          </a:ln>
        </p:spPr>
        <p:txBody>
          <a:bodyPr/>
          <a:lstStyle>
            <a:lvl1pPr>
              <a:tabLst>
                <a:tab pos="1295400" algn="l"/>
                <a:tab pos="2603500" algn="l"/>
                <a:tab pos="3898900" algn="l"/>
                <a:tab pos="5207000" algn="l"/>
                <a:tab pos="6502400" algn="l"/>
                <a:tab pos="7797800" algn="l"/>
                <a:tab pos="9105900" algn="l"/>
                <a:tab pos="10401300" algn="l"/>
                <a:tab pos="11709400" algn="l"/>
                <a:tab pos="13004800" algn="l"/>
                <a:tab pos="14300200" algn="l"/>
              </a:tabLst>
            </a:lvl1pPr>
          </a:lstStyle>
          <a:p>
            <a:pPr/>
            <a:r>
              <a:t>Service redondant avec le serveur Apache (httpd)</a:t>
            </a:r>
          </a:p>
        </p:txBody>
      </p:sp>
      <p:sp>
        <p:nvSpPr>
          <p:cNvPr id="421" name="Architecture…"/>
          <p:cNvSpPr txBox="1"/>
          <p:nvPr>
            <p:ph type="body" sz="half" idx="1"/>
          </p:nvPr>
        </p:nvSpPr>
        <p:spPr>
          <a:xfrm>
            <a:off x="571500" y="2324100"/>
            <a:ext cx="7110512" cy="6565900"/>
          </a:xfrm>
          <a:prstGeom prst="rect">
            <a:avLst/>
          </a:prstGeom>
          <a:ln w="9525">
            <a:round/>
          </a:ln>
        </p:spPr>
        <p:txBody>
          <a:bodyPr>
            <a:normAutofit fontScale="100000" lnSpcReduction="0"/>
          </a:bodyPr>
          <a:lstStyle/>
          <a:p>
            <a:pPr lvl="1" marL="317875" indent="-316510" defTabSz="502412">
              <a:spcBef>
                <a:spcPts val="2000"/>
              </a:spcBef>
              <a:buClr>
                <a:srgbClr val="C4284F"/>
              </a:buClr>
              <a:buFont typeface="Arial"/>
              <a:buChar char="&gt;"/>
              <a:tabLst>
                <a:tab pos="2908300" algn="l"/>
                <a:tab pos="5842000" algn="l"/>
                <a:tab pos="8750300" algn="l"/>
                <a:tab pos="11684000" algn="l"/>
                <a:tab pos="11734800" algn="l"/>
              </a:tabLst>
              <a:defRPr sz="2236"/>
            </a:pPr>
            <a:r>
              <a:t>Architecture</a:t>
            </a:r>
          </a:p>
          <a:p>
            <a:pPr lvl="2" marL="637913" indent="-341653" defTabSz="502412">
              <a:spcBef>
                <a:spcPts val="2000"/>
              </a:spcBef>
              <a:buClr>
                <a:srgbClr val="6B6B6D"/>
              </a:buClr>
              <a:buFont typeface="Arial"/>
              <a:buChar char="–"/>
              <a:tabLst>
                <a:tab pos="2908300" algn="l"/>
                <a:tab pos="5842000" algn="l"/>
                <a:tab pos="8750300" algn="l"/>
                <a:tab pos="11684000" algn="l"/>
                <a:tab pos="11734800" algn="l"/>
              </a:tabLst>
              <a:defRPr sz="2236"/>
            </a:pPr>
            <a:r>
              <a:t>au moins 2 serveurs physiques (ou deux machines virtuelles).</a:t>
            </a:r>
          </a:p>
          <a:p>
            <a:pPr lvl="2" marL="637913" indent="-341653" defTabSz="502412">
              <a:spcBef>
                <a:spcPts val="2000"/>
              </a:spcBef>
              <a:buClr>
                <a:srgbClr val="6B6B6D"/>
              </a:buClr>
              <a:buFont typeface="Arial"/>
              <a:buChar char="–"/>
              <a:tabLst>
                <a:tab pos="2908300" algn="l"/>
                <a:tab pos="5842000" algn="l"/>
                <a:tab pos="8750300" algn="l"/>
                <a:tab pos="11684000" algn="l"/>
                <a:tab pos="11734800" algn="l"/>
              </a:tabLst>
              <a:defRPr sz="2236"/>
            </a:pPr>
            <a:r>
              <a:t>au moins 2 serveurs httpd configurés de manière identique.</a:t>
            </a:r>
          </a:p>
          <a:p>
            <a:pPr lvl="2" marL="637913" indent="-341653" defTabSz="502412">
              <a:spcBef>
                <a:spcPts val="2000"/>
              </a:spcBef>
              <a:buClr>
                <a:srgbClr val="6B6B6D"/>
              </a:buClr>
              <a:buFont typeface="Arial"/>
              <a:buChar char="–"/>
              <a:tabLst>
                <a:tab pos="2908300" algn="l"/>
                <a:tab pos="5842000" algn="l"/>
                <a:tab pos="8750300" algn="l"/>
                <a:tab pos="11684000" algn="l"/>
                <a:tab pos="11734800" algn="l"/>
              </a:tabLst>
              <a:defRPr sz="2236"/>
            </a:pPr>
            <a:r>
              <a:t>1 répartiteur de charge.</a:t>
            </a:r>
          </a:p>
          <a:p>
            <a:pPr lvl="1" marL="317875" indent="-316510" defTabSz="502412">
              <a:spcBef>
                <a:spcPts val="2000"/>
              </a:spcBef>
              <a:buClr>
                <a:srgbClr val="C4284F"/>
              </a:buClr>
              <a:buFont typeface="Arial"/>
              <a:buChar char="&gt;"/>
              <a:tabLst>
                <a:tab pos="2908300" algn="l"/>
                <a:tab pos="5842000" algn="l"/>
                <a:tab pos="8750300" algn="l"/>
                <a:tab pos="11684000" algn="l"/>
                <a:tab pos="11734800" algn="l"/>
              </a:tabLst>
              <a:defRPr sz="2236"/>
            </a:pPr>
            <a:r>
              <a:t>Fonctionnement</a:t>
            </a:r>
          </a:p>
          <a:p>
            <a:pPr lvl="2" marL="637913" indent="-341653" defTabSz="502412">
              <a:spcBef>
                <a:spcPts val="2000"/>
              </a:spcBef>
              <a:buClr>
                <a:srgbClr val="6B6B6D"/>
              </a:buClr>
              <a:buFont typeface="Arial"/>
              <a:buChar char="–"/>
              <a:tabLst>
                <a:tab pos="2908300" algn="l"/>
                <a:tab pos="5842000" algn="l"/>
                <a:tab pos="8750300" algn="l"/>
                <a:tab pos="11684000" algn="l"/>
                <a:tab pos="11734800" algn="l"/>
              </a:tabLst>
              <a:defRPr sz="2236"/>
            </a:pPr>
            <a:r>
              <a:t>Les requêtes HTTP sont envoyées vers le répartiteur de charge (Virtual IP address).</a:t>
            </a:r>
          </a:p>
          <a:p>
            <a:pPr lvl="2" marL="637913" indent="-341653" defTabSz="502412">
              <a:spcBef>
                <a:spcPts val="2000"/>
              </a:spcBef>
              <a:buClr>
                <a:srgbClr val="6B6B6D"/>
              </a:buClr>
              <a:buFont typeface="Arial"/>
              <a:buChar char="–"/>
              <a:tabLst>
                <a:tab pos="2908300" algn="l"/>
                <a:tab pos="5842000" algn="l"/>
                <a:tab pos="8750300" algn="l"/>
                <a:tab pos="11684000" algn="l"/>
                <a:tab pos="11734800" algn="l"/>
              </a:tabLst>
              <a:defRPr sz="2236"/>
            </a:pPr>
            <a:r>
              <a:t>Le répartiteur de charge distribue les requêtes entre les différents serveurs.</a:t>
            </a:r>
          </a:p>
          <a:p>
            <a:pPr lvl="2" marL="637913" indent="-341653" defTabSz="502412">
              <a:spcBef>
                <a:spcPts val="2000"/>
              </a:spcBef>
              <a:buClr>
                <a:srgbClr val="6B6B6D"/>
              </a:buClr>
              <a:buFont typeface="Arial"/>
              <a:buChar char="–"/>
              <a:tabLst>
                <a:tab pos="2908300" algn="l"/>
                <a:tab pos="5842000" algn="l"/>
                <a:tab pos="8750300" algn="l"/>
                <a:tab pos="11684000" algn="l"/>
                <a:tab pos="11734800" algn="l"/>
              </a:tabLst>
              <a:defRPr sz="2236"/>
            </a:pPr>
            <a:r>
              <a:t>Une politique définit les modalités de cette distribution!</a:t>
            </a:r>
          </a:p>
        </p:txBody>
      </p:sp>
      <p:pic>
        <p:nvPicPr>
          <p:cNvPr id="422" name="image.png" descr="im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33762" y="2889955"/>
            <a:ext cx="4397918" cy="48867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switch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he Notion of Systemic Qua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Notion of Systemic Quality</a:t>
            </a:r>
          </a:p>
        </p:txBody>
      </p:sp>
      <p:sp>
        <p:nvSpPr>
          <p:cNvPr id="291" name="How do we specify the requirements of a system?…"/>
          <p:cNvSpPr txBox="1"/>
          <p:nvPr>
            <p:ph type="body" idx="1"/>
          </p:nvPr>
        </p:nvSpPr>
        <p:spPr>
          <a:xfrm>
            <a:off x="571500" y="2324100"/>
            <a:ext cx="11874500" cy="70739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237363" indent="-237363" defTabSz="519937">
              <a:spcBef>
                <a:spcPts val="2100"/>
              </a:spcBef>
              <a:defRPr sz="2314"/>
            </a:pPr>
            <a:r>
              <a:t>How do we specify the </a:t>
            </a:r>
            <a:r>
              <a:rPr b="1"/>
              <a:t>requirements</a:t>
            </a:r>
            <a:r>
              <a:t> of a system?</a:t>
            </a:r>
          </a:p>
          <a:p>
            <a:pPr lvl="1" marL="632968" indent="-237363" defTabSz="519937">
              <a:spcBef>
                <a:spcPts val="2100"/>
              </a:spcBef>
              <a:defRPr sz="2314"/>
            </a:pPr>
            <a:r>
              <a:t>We always build systems to deliver some sort of "</a:t>
            </a:r>
            <a:r>
              <a:rPr b="1"/>
              <a:t>service</a:t>
            </a:r>
            <a:r>
              <a:t>" (web, messaging, access control, customer management, etc.).</a:t>
            </a:r>
          </a:p>
          <a:p>
            <a:pPr lvl="1" marL="632968" indent="-237363" defTabSz="519937">
              <a:spcBef>
                <a:spcPts val="2100"/>
              </a:spcBef>
              <a:defRPr sz="2314"/>
            </a:pPr>
            <a:r>
              <a:t>We first have to specify “</a:t>
            </a:r>
            <a:r>
              <a:rPr b="1"/>
              <a:t>what</a:t>
            </a:r>
            <a:r>
              <a:t>” the system should do. In other words, we have to specify </a:t>
            </a:r>
            <a:r>
              <a:rPr b="1"/>
              <a:t>functional requirements</a:t>
            </a:r>
            <a:r>
              <a:t>.</a:t>
            </a:r>
          </a:p>
          <a:p>
            <a:pPr lvl="1" marL="632968" indent="-237363" defTabSz="519937">
              <a:spcBef>
                <a:spcPts val="2100"/>
              </a:spcBef>
              <a:defRPr sz="2314"/>
            </a:pPr>
            <a:r>
              <a:t>We also have to specify “</a:t>
            </a:r>
            <a:r>
              <a:rPr b="1"/>
              <a:t>how</a:t>
            </a:r>
            <a:r>
              <a:t>” the system should behave, i.e. what qualities it should exhibit. These are the </a:t>
            </a:r>
            <a:r>
              <a:rPr b="1"/>
              <a:t>non-functional requirements</a:t>
            </a:r>
            <a:r>
              <a:t>.</a:t>
            </a:r>
          </a:p>
          <a:p>
            <a:pPr marL="237363" indent="-237363" defTabSz="519937">
              <a:spcBef>
                <a:spcPts val="2100"/>
              </a:spcBef>
              <a:defRPr sz="2314"/>
            </a:pPr>
            <a:r>
              <a:t>Non-functional requirements characterize </a:t>
            </a:r>
            <a:r>
              <a:rPr b="1"/>
              <a:t>systemic qualities, or “-ilities”</a:t>
            </a:r>
            <a:r>
              <a:t>:</a:t>
            </a:r>
          </a:p>
          <a:p>
            <a:pPr lvl="1" marL="632968" indent="-237363" defTabSz="519937">
              <a:spcBef>
                <a:spcPts val="2100"/>
              </a:spcBef>
              <a:defRPr sz="2314"/>
            </a:pPr>
            <a:r>
              <a:t>There are lots of different systemic qualities. Depending on the system, some are more important than others.</a:t>
            </a:r>
          </a:p>
          <a:p>
            <a:pPr lvl="1" marL="632968" indent="-237363" defTabSz="519937">
              <a:spcBef>
                <a:spcPts val="2100"/>
              </a:spcBef>
              <a:defRPr sz="2314"/>
            </a:pPr>
            <a:r>
              <a:t>Choices made when defining the system architecture have a large impact on the systemic qualities.</a:t>
            </a:r>
          </a:p>
          <a:p>
            <a:pPr lvl="1" marL="632968" indent="-237363" defTabSz="519937">
              <a:spcBef>
                <a:spcPts val="2100"/>
              </a:spcBef>
              <a:defRPr sz="2314"/>
            </a:pPr>
            <a:r>
              <a:t>Your life as an architect will be to deal with </a:t>
            </a:r>
            <a:r>
              <a:rPr b="1"/>
              <a:t>trade-offs</a:t>
            </a:r>
            <a:r>
              <a:t> in addressing conflicting systemic qualities.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omment réaliser le répartiteur de charge?"/>
          <p:cNvSpPr txBox="1"/>
          <p:nvPr>
            <p:ph type="title"/>
          </p:nvPr>
        </p:nvSpPr>
        <p:spPr>
          <a:prstGeom prst="rect">
            <a:avLst/>
          </a:prstGeom>
          <a:ln w="9525">
            <a:round/>
          </a:ln>
        </p:spPr>
        <p:txBody>
          <a:bodyPr/>
          <a:lstStyle>
            <a:lvl1pPr>
              <a:tabLst>
                <a:tab pos="1295400" algn="l"/>
                <a:tab pos="2603500" algn="l"/>
                <a:tab pos="3898900" algn="l"/>
                <a:tab pos="5207000" algn="l"/>
                <a:tab pos="6502400" algn="l"/>
                <a:tab pos="7797800" algn="l"/>
                <a:tab pos="9105900" algn="l"/>
                <a:tab pos="10401300" algn="l"/>
                <a:tab pos="11709400" algn="l"/>
                <a:tab pos="13004800" algn="l"/>
                <a:tab pos="14300200" algn="l"/>
              </a:tabLst>
            </a:lvl1pPr>
          </a:lstStyle>
          <a:p>
            <a:pPr/>
            <a:r>
              <a:t>Comment réaliser le répartiteur de charge?</a:t>
            </a:r>
          </a:p>
        </p:txBody>
      </p:sp>
      <p:sp>
        <p:nvSpPr>
          <p:cNvPr id="425" name="Solution matérielle…"/>
          <p:cNvSpPr txBox="1"/>
          <p:nvPr>
            <p:ph type="body" idx="1"/>
          </p:nvPr>
        </p:nvSpPr>
        <p:spPr>
          <a:prstGeom prst="rect">
            <a:avLst/>
          </a:prstGeom>
          <a:ln w="9525">
            <a:round/>
          </a:ln>
        </p:spPr>
        <p:txBody>
          <a:bodyPr>
            <a:normAutofit fontScale="100000" lnSpcReduction="0"/>
          </a:bodyPr>
          <a:lstStyle/>
          <a:p>
            <a:pPr lvl="1" marL="310483" indent="-309149" defTabSz="490727">
              <a:spcBef>
                <a:spcPts val="2000"/>
              </a:spcBef>
              <a:buClr>
                <a:srgbClr val="C4284F"/>
              </a:buClr>
              <a:buFont typeface="Arial"/>
              <a:buChar char="&gt;"/>
              <a:tabLst>
                <a:tab pos="2844800" algn="l"/>
                <a:tab pos="5702300" algn="l"/>
                <a:tab pos="8547100" algn="l"/>
                <a:tab pos="11404600" algn="l"/>
                <a:tab pos="11455400" algn="l"/>
              </a:tabLst>
              <a:defRPr b="1" sz="2184"/>
            </a:pPr>
            <a:r>
              <a:t>Solution matérielle</a:t>
            </a:r>
          </a:p>
          <a:p>
            <a:pPr lvl="2" marL="623077" indent="-333708" defTabSz="490727">
              <a:spcBef>
                <a:spcPts val="2000"/>
              </a:spcBef>
              <a:buClr>
                <a:srgbClr val="6B6B6D"/>
              </a:buClr>
              <a:buFont typeface="Arial"/>
              <a:buChar char="–"/>
              <a:tabLst>
                <a:tab pos="2844800" algn="l"/>
                <a:tab pos="5702300" algn="l"/>
                <a:tab pos="8547100" algn="l"/>
                <a:tab pos="11404600" algn="l"/>
                <a:tab pos="11455400" algn="l"/>
              </a:tabLst>
              <a:defRPr sz="2184"/>
            </a:pPr>
            <a:r>
              <a:t>Des entreprises fournissent des équipements spécialisés pour la répartition de charge.</a:t>
            </a:r>
          </a:p>
          <a:p>
            <a:pPr lvl="2" marL="623077" indent="-333708" defTabSz="490727">
              <a:spcBef>
                <a:spcPts val="2000"/>
              </a:spcBef>
              <a:buClr>
                <a:srgbClr val="6B6B6D"/>
              </a:buClr>
              <a:buFont typeface="Arial"/>
              <a:buChar char="–"/>
              <a:tabLst>
                <a:tab pos="2844800" algn="l"/>
                <a:tab pos="5702300" algn="l"/>
                <a:tab pos="8547100" algn="l"/>
                <a:tab pos="11404600" algn="l"/>
                <a:tab pos="11455400" algn="l"/>
              </a:tabLst>
              <a:defRPr sz="2184"/>
            </a:pPr>
            <a:r>
              <a:t>Ils peuvent être configurés de manière flexible.</a:t>
            </a:r>
          </a:p>
          <a:p>
            <a:pPr lvl="2" marL="623077" indent="-333708" defTabSz="490727">
              <a:spcBef>
                <a:spcPts val="2000"/>
              </a:spcBef>
              <a:buClr>
                <a:srgbClr val="6B6B6D"/>
              </a:buClr>
              <a:buFont typeface="Arial"/>
              <a:buChar char="–"/>
              <a:tabLst>
                <a:tab pos="2844800" algn="l"/>
                <a:tab pos="5702300" algn="l"/>
                <a:tab pos="8547100" algn="l"/>
                <a:tab pos="11404600" algn="l"/>
                <a:tab pos="11455400" algn="l"/>
              </a:tabLst>
              <a:defRPr sz="2184"/>
            </a:pPr>
            <a:r>
              <a:t>Ils peuvent être eux-mêmes déployés de manière à être hautement disponibles.</a:t>
            </a:r>
          </a:p>
          <a:p>
            <a:pPr lvl="2" marL="623077" indent="-333708" defTabSz="490727">
              <a:spcBef>
                <a:spcPts val="2000"/>
              </a:spcBef>
              <a:buClr>
                <a:srgbClr val="6B6B6D"/>
              </a:buClr>
              <a:buFont typeface="Arial"/>
              <a:buChar char="–"/>
              <a:tabLst>
                <a:tab pos="2844800" algn="l"/>
                <a:tab pos="5702300" algn="l"/>
                <a:tab pos="8547100" algn="l"/>
                <a:tab pos="11404600" algn="l"/>
                <a:tab pos="11455400" algn="l"/>
              </a:tabLst>
              <a:defRPr sz="2184"/>
            </a:pPr>
            <a:r>
              <a:t>Exemple: 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BIG-IP de F5</a:t>
            </a:r>
            <a:r>
              <a:t>. Voir: http://www.f5.com/solutions/resources/deployment-guides/</a:t>
            </a:r>
          </a:p>
          <a:p>
            <a:pPr lvl="1" marL="310483" indent="-309149" defTabSz="490727">
              <a:spcBef>
                <a:spcPts val="2000"/>
              </a:spcBef>
              <a:buClr>
                <a:srgbClr val="C4284F"/>
              </a:buClr>
              <a:buFont typeface="Arial"/>
              <a:buChar char="&gt;"/>
              <a:tabLst>
                <a:tab pos="2844800" algn="l"/>
                <a:tab pos="5702300" algn="l"/>
                <a:tab pos="8547100" algn="l"/>
                <a:tab pos="11404600" algn="l"/>
                <a:tab pos="11455400" algn="l"/>
              </a:tabLst>
              <a:defRPr b="1" sz="2184"/>
            </a:pPr>
            <a:r>
              <a:t>Solution logicielle</a:t>
            </a:r>
          </a:p>
          <a:p>
            <a:pPr lvl="2" marL="623077" indent="-333708" defTabSz="490727">
              <a:spcBef>
                <a:spcPts val="2000"/>
              </a:spcBef>
              <a:buClr>
                <a:srgbClr val="6B6B6D"/>
              </a:buClr>
              <a:buFont typeface="Arial"/>
              <a:buChar char="–"/>
              <a:tabLst>
                <a:tab pos="2844800" algn="l"/>
                <a:tab pos="5702300" algn="l"/>
                <a:tab pos="8547100" algn="l"/>
                <a:tab pos="11404600" algn="l"/>
                <a:tab pos="11455400" algn="l"/>
              </a:tabLst>
              <a:defRPr sz="2184"/>
            </a:pPr>
            <a:r>
              <a:t>La fonction de répartion de charge peut aussi être assurée par un logiciel installé sur un serveur "standard".</a:t>
            </a:r>
          </a:p>
          <a:p>
            <a:pPr lvl="2" marL="623077" indent="-333708" defTabSz="490727">
              <a:spcBef>
                <a:spcPts val="2000"/>
              </a:spcBef>
              <a:buClr>
                <a:srgbClr val="6B6B6D"/>
              </a:buClr>
              <a:buFont typeface="Arial"/>
              <a:buChar char="–"/>
              <a:tabLst>
                <a:tab pos="2844800" algn="l"/>
                <a:tab pos="5702300" algn="l"/>
                <a:tab pos="8547100" algn="l"/>
                <a:tab pos="11404600" algn="l"/>
                <a:tab pos="11455400" algn="l"/>
              </a:tabLst>
              <a:defRPr b="1" sz="2184"/>
            </a:pPr>
            <a:r>
              <a:t>Exemple: Apache mod_proxy_balancer + mod_proxy</a:t>
            </a:r>
          </a:p>
          <a:p>
            <a:pPr lvl="3" marL="1031536" indent="-431461" defTabSz="490727">
              <a:spcBef>
                <a:spcPts val="2000"/>
              </a:spcBef>
              <a:buClr>
                <a:srgbClr val="C4284F"/>
              </a:buClr>
              <a:buSzPct val="80000"/>
              <a:buChar char=""/>
              <a:tabLst>
                <a:tab pos="2844800" algn="l"/>
                <a:tab pos="5702300" algn="l"/>
                <a:tab pos="8547100" algn="l"/>
                <a:tab pos="11404600" algn="l"/>
                <a:tab pos="11455400" algn="l"/>
              </a:tabLst>
              <a:defRPr sz="2184"/>
            </a:pPr>
            <a:r>
              <a:t>http://httpd.apache.org/docs/2.2/mod/mod_proxy_balancer.html</a:t>
            </a:r>
          </a:p>
          <a:p>
            <a:pPr lvl="3" marL="1031536" indent="-431461" defTabSz="490727">
              <a:spcBef>
                <a:spcPts val="2000"/>
              </a:spcBef>
              <a:buClr>
                <a:srgbClr val="C4284F"/>
              </a:buClr>
              <a:buSzPct val="80000"/>
              <a:buChar char=""/>
              <a:tabLst>
                <a:tab pos="2844800" algn="l"/>
                <a:tab pos="5702300" algn="l"/>
                <a:tab pos="8547100" algn="l"/>
                <a:tab pos="11404600" algn="l"/>
                <a:tab pos="11455400" algn="l"/>
              </a:tabLst>
              <a:defRPr sz="2184"/>
            </a:pPr>
            <a:r>
              <a:t>http://httpd.apache.org/docs/2.2/mod/mod_proxy.html#proxypass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switch dir="l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Rectangle"/>
          <p:cNvSpPr/>
          <p:nvPr/>
        </p:nvSpPr>
        <p:spPr>
          <a:xfrm>
            <a:off x="4515" y="8931768"/>
            <a:ext cx="13004801" cy="826348"/>
          </a:xfrm>
          <a:prstGeom prst="rect">
            <a:avLst/>
          </a:prstGeom>
          <a:solidFill>
            <a:srgbClr val="FFFFFF"/>
          </a:solidFill>
        </p:spPr>
        <p:txBody>
          <a:bodyPr lIns="50800" tIns="50800" rIns="50800" bIns="50800" anchor="ctr"/>
          <a:lstStyle/>
          <a:p>
            <a:pPr marL="57799" marR="57799" algn="l" defTabSz="647700">
              <a:lnSpc>
                <a:spcPct val="93000"/>
              </a:lnSpc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428" name="image.png" descr="im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479" y="9037884"/>
            <a:ext cx="1855895" cy="677335"/>
          </a:xfrm>
          <a:prstGeom prst="rect">
            <a:avLst/>
          </a:prstGeom>
        </p:spPr>
      </p:pic>
      <p:sp>
        <p:nvSpPr>
          <p:cNvPr id="429" name="olivier.liechti@heig-vd.ch"/>
          <p:cNvSpPr txBox="1"/>
          <p:nvPr/>
        </p:nvSpPr>
        <p:spPr>
          <a:xfrm>
            <a:off x="9026595" y="9089813"/>
            <a:ext cx="3528954" cy="447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55751" marR="55751" algn="l" defTabSz="647700">
              <a:lnSpc>
                <a:spcPct val="93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sz="2400">
                <a:solidFill>
                  <a:srgbClr val="C4284F"/>
                </a:solidFill>
                <a:uFill>
                  <a:solidFill>
                    <a:srgbClr val="C4284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olivier.liechti@heig-vd.ch</a:t>
            </a:r>
          </a:p>
        </p:txBody>
      </p:sp>
      <p:sp>
        <p:nvSpPr>
          <p:cNvPr id="430" name="Line"/>
          <p:cNvSpPr/>
          <p:nvPr/>
        </p:nvSpPr>
        <p:spPr>
          <a:xfrm>
            <a:off x="0" y="8864600"/>
            <a:ext cx="13004800" cy="2258"/>
          </a:xfrm>
          <a:prstGeom prst="line">
            <a:avLst/>
          </a:prstGeom>
          <a:ln>
            <a:solidFill>
              <a:srgbClr val="C4284F"/>
            </a:solidFill>
          </a:ln>
        </p:spPr>
        <p:txBody>
          <a:bodyPr lIns="0" tIns="0" rIns="0" bIns="0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31" name="Slide Number"/>
          <p:cNvSpPr txBox="1"/>
          <p:nvPr>
            <p:ph type="sldNum" sz="quarter" idx="2"/>
          </p:nvPr>
        </p:nvSpPr>
        <p:spPr>
          <a:xfrm>
            <a:off x="12047255" y="546100"/>
            <a:ext cx="312069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32" name="image.png" descr="image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24338" y="1790417"/>
            <a:ext cx="3754685" cy="2815450"/>
          </a:xfrm>
          <a:prstGeom prst="rect">
            <a:avLst/>
          </a:prstGeom>
        </p:spPr>
      </p:pic>
      <p:sp>
        <p:nvSpPr>
          <p:cNvPr id="433" name="Affinité de session (sticky sessions) (1)"/>
          <p:cNvSpPr txBox="1"/>
          <p:nvPr>
            <p:ph type="title"/>
          </p:nvPr>
        </p:nvSpPr>
        <p:spPr>
          <a:xfrm>
            <a:off x="460586" y="869244"/>
            <a:ext cx="12077701" cy="1298223"/>
          </a:xfrm>
          <a:prstGeom prst="rect">
            <a:avLst/>
          </a:prstGeom>
          <a:ln w="9525">
            <a:round/>
          </a:ln>
        </p:spPr>
        <p:txBody>
          <a:bodyPr/>
          <a:lstStyle>
            <a:lvl1pPr>
              <a:tabLst>
                <a:tab pos="1295400" algn="l"/>
                <a:tab pos="2603500" algn="l"/>
                <a:tab pos="3898900" algn="l"/>
                <a:tab pos="5207000" algn="l"/>
                <a:tab pos="6502400" algn="l"/>
                <a:tab pos="7797800" algn="l"/>
                <a:tab pos="9105900" algn="l"/>
                <a:tab pos="10401300" algn="l"/>
                <a:tab pos="11709400" algn="l"/>
                <a:tab pos="13004800" algn="l"/>
                <a:tab pos="14300200" algn="l"/>
              </a:tabLst>
            </a:lvl1pPr>
          </a:lstStyle>
          <a:p>
            <a:pPr/>
            <a:r>
              <a:t>Affinité de session (sticky sessions) (1)</a:t>
            </a:r>
          </a:p>
        </p:txBody>
      </p:sp>
      <p:sp>
        <p:nvSpPr>
          <p:cNvPr id="434" name="Situation:…"/>
          <p:cNvSpPr txBox="1"/>
          <p:nvPr>
            <p:ph type="body" idx="1"/>
          </p:nvPr>
        </p:nvSpPr>
        <p:spPr>
          <a:xfrm>
            <a:off x="460586" y="2171700"/>
            <a:ext cx="8509565" cy="7581900"/>
          </a:xfrm>
          <a:prstGeom prst="rect">
            <a:avLst/>
          </a:prstGeom>
          <a:ln w="9525">
            <a:round/>
          </a:ln>
        </p:spPr>
        <p:txBody>
          <a:bodyPr/>
          <a:lstStyle/>
          <a:p>
            <a:pPr lvl="1" marL="341312" indent="-339725">
              <a:buClr>
                <a:srgbClr val="C4284F"/>
              </a:buClr>
              <a:buSzPct val="100000"/>
              <a:buFont typeface="Arial"/>
              <a:buChar char="&gt;"/>
              <a:tabLst>
                <a:tab pos="3390900" algn="l"/>
                <a:tab pos="6794500" algn="l"/>
                <a:tab pos="10185400" algn="l"/>
                <a:tab pos="13589000" algn="l"/>
                <a:tab pos="13652500" algn="l"/>
              </a:tabLst>
            </a:pPr>
            <a:r>
              <a:t>Situation:</a:t>
            </a:r>
          </a:p>
          <a:p>
            <a:pPr lvl="2" marL="711200" indent="-366712">
              <a:buClr>
                <a:srgbClr val="6B6B6D"/>
              </a:buClr>
              <a:buSzPct val="100000"/>
              <a:buFont typeface="Arial"/>
              <a:buChar char="–"/>
              <a:tabLst>
                <a:tab pos="3390900" algn="l"/>
                <a:tab pos="6794500" algn="l"/>
                <a:tab pos="10185400" algn="l"/>
                <a:tab pos="13589000" algn="l"/>
                <a:tab pos="13652500" algn="l"/>
              </a:tabLst>
            </a:pPr>
            <a:r>
              <a:t>On a besoin de haute disponibilité pour une application.</a:t>
            </a:r>
          </a:p>
          <a:p>
            <a:pPr lvl="2" marL="711200" indent="-366712">
              <a:buClr>
                <a:srgbClr val="6B6B6D"/>
              </a:buClr>
              <a:buSzPct val="100000"/>
              <a:buFont typeface="Arial"/>
              <a:buChar char="–"/>
              <a:tabLst>
                <a:tab pos="3390900" algn="l"/>
                <a:tab pos="6794500" algn="l"/>
                <a:tab pos="10185400" algn="l"/>
                <a:tab pos="13589000" algn="l"/>
                <a:tab pos="13652500" algn="l"/>
              </a:tabLst>
            </a:pPr>
            <a:r>
              <a:t>On installe un </a:t>
            </a:r>
            <a:r>
              <a:rPr b="1"/>
              <a:t>cluster</a:t>
            </a:r>
            <a:r>
              <a:t> de serveurs apache.</a:t>
            </a:r>
          </a:p>
          <a:p>
            <a:pPr lvl="2" marL="711200" indent="-366712">
              <a:buClr>
                <a:srgbClr val="6B6B6D"/>
              </a:buClr>
              <a:buSzPct val="100000"/>
              <a:buFont typeface="Arial"/>
              <a:buChar char="–"/>
              <a:tabLst>
                <a:tab pos="3390900" algn="l"/>
                <a:tab pos="6794500" algn="l"/>
                <a:tab pos="10185400" algn="l"/>
                <a:tab pos="13589000" algn="l"/>
                <a:tab pos="13652500" algn="l"/>
              </a:tabLst>
            </a:pPr>
            <a:r>
              <a:t>Un load balancer distribue les requêtes entre les instances du cluster.</a:t>
            </a:r>
          </a:p>
          <a:p>
            <a:pPr lvl="2" marL="711200" indent="-366712">
              <a:buClr>
                <a:srgbClr val="6B6B6D"/>
              </a:buClr>
              <a:buSzPct val="100000"/>
              <a:buFont typeface="Arial"/>
              <a:buChar char="–"/>
              <a:tabLst>
                <a:tab pos="3390900" algn="l"/>
                <a:tab pos="6794500" algn="l"/>
                <a:tab pos="10185400" algn="l"/>
                <a:tab pos="13589000" algn="l"/>
                <a:tab pos="13652500" algn="l"/>
              </a:tabLst>
            </a:pPr>
            <a:r>
              <a:t>L'application gère une </a:t>
            </a:r>
            <a:r>
              <a:rPr b="1"/>
              <a:t>session</a:t>
            </a:r>
            <a:r>
              <a:t> (e.g. shopping cart).</a:t>
            </a:r>
          </a:p>
          <a:p>
            <a:pPr lvl="1" marL="341312" indent="-339725">
              <a:buClr>
                <a:srgbClr val="C4284F"/>
              </a:buClr>
              <a:buSzPct val="100000"/>
              <a:buFont typeface="Arial"/>
              <a:buChar char="&gt;"/>
              <a:tabLst>
                <a:tab pos="3390900" algn="l"/>
                <a:tab pos="6794500" algn="l"/>
                <a:tab pos="10185400" algn="l"/>
                <a:tab pos="13589000" algn="l"/>
                <a:tab pos="13652500" algn="l"/>
              </a:tabLst>
            </a:pPr>
            <a:r>
              <a:t>Problème:</a:t>
            </a:r>
          </a:p>
          <a:p>
            <a:pPr lvl="2" marL="711200" indent="-366712">
              <a:buClr>
                <a:srgbClr val="6B6B6D"/>
              </a:buClr>
              <a:buSzPct val="100000"/>
              <a:buFont typeface="Arial"/>
              <a:buChar char="–"/>
              <a:tabLst>
                <a:tab pos="3390900" algn="l"/>
                <a:tab pos="6794500" algn="l"/>
                <a:tab pos="10185400" algn="l"/>
                <a:tab pos="13589000" algn="l"/>
                <a:tab pos="13652500" algn="l"/>
              </a:tabLst>
            </a:pPr>
            <a:r>
              <a:t>Que se passe-t-il si les requêtes d'un utilisateur arrivent vers des instances différentes du cluster?</a:t>
            </a:r>
          </a:p>
          <a:p>
            <a:pPr lvl="1" marL="341312" indent="-339725">
              <a:buClr>
                <a:srgbClr val="C4284F"/>
              </a:buClr>
              <a:buSzPct val="100000"/>
              <a:buFont typeface="Arial"/>
              <a:buChar char="&gt;"/>
              <a:tabLst>
                <a:tab pos="3390900" algn="l"/>
                <a:tab pos="6794500" algn="l"/>
                <a:tab pos="10185400" algn="l"/>
                <a:tab pos="13589000" algn="l"/>
                <a:tab pos="13652500" algn="l"/>
              </a:tabLst>
            </a:pPr>
            <a:r>
              <a:t>Solution:</a:t>
            </a:r>
          </a:p>
          <a:p>
            <a:pPr lvl="2" marL="711200" indent="-366712">
              <a:buClr>
                <a:srgbClr val="6B6B6D"/>
              </a:buClr>
              <a:buSzPct val="100000"/>
              <a:buFont typeface="Arial"/>
              <a:buChar char="–"/>
              <a:tabLst>
                <a:tab pos="3390900" algn="l"/>
                <a:tab pos="6794500" algn="l"/>
                <a:tab pos="10185400" algn="l"/>
                <a:tab pos="13589000" algn="l"/>
                <a:tab pos="13652500" algn="l"/>
              </a:tabLst>
            </a:pPr>
            <a:r>
              <a:t>Le load balancer doit "</a:t>
            </a:r>
            <a:r>
              <a:rPr b="1"/>
              <a:t>reconnaître</a:t>
            </a:r>
            <a:r>
              <a:t>" des requêtes qui appartiennent à la même session. </a:t>
            </a:r>
          </a:p>
          <a:p>
            <a:pPr lvl="2" marL="711200" indent="-366712">
              <a:buClr>
                <a:srgbClr val="6B6B6D"/>
              </a:buClr>
              <a:buSzPct val="100000"/>
              <a:buFont typeface="Arial"/>
              <a:buChar char="–"/>
              <a:tabLst>
                <a:tab pos="3390900" algn="l"/>
                <a:tab pos="6794500" algn="l"/>
                <a:tab pos="10185400" algn="l"/>
                <a:tab pos="13589000" algn="l"/>
                <a:tab pos="13652500" algn="l"/>
              </a:tabLst>
            </a:pPr>
            <a:r>
              <a:t>Toutes ces requêtes sont systématiquement envoyées à la même instance.</a:t>
            </a:r>
          </a:p>
        </p:txBody>
      </p:sp>
      <p:pic>
        <p:nvPicPr>
          <p:cNvPr id="435" name="image.png" descr="image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74008" y="5448017"/>
            <a:ext cx="3517901" cy="2628055"/>
          </a:xfrm>
          <a:prstGeom prst="rect">
            <a:avLst/>
          </a:prstGeom>
        </p:spPr>
      </p:pic>
      <p:pic>
        <p:nvPicPr>
          <p:cNvPr id="43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96955" y="901831"/>
            <a:ext cx="2354952" cy="7111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switch dir="l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Rectangle"/>
          <p:cNvSpPr/>
          <p:nvPr/>
        </p:nvSpPr>
        <p:spPr>
          <a:xfrm>
            <a:off x="4515" y="8931768"/>
            <a:ext cx="13004801" cy="826348"/>
          </a:xfrm>
          <a:prstGeom prst="rect">
            <a:avLst/>
          </a:prstGeom>
          <a:solidFill>
            <a:srgbClr val="FFFFFF"/>
          </a:solidFill>
        </p:spPr>
        <p:txBody>
          <a:bodyPr lIns="50800" tIns="50800" rIns="50800" bIns="50800" anchor="ctr"/>
          <a:lstStyle/>
          <a:p>
            <a:pPr marL="57799" marR="57799" algn="l" defTabSz="647700">
              <a:lnSpc>
                <a:spcPct val="93000"/>
              </a:lnSpc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439" name="image.png" descr="im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479" y="9037884"/>
            <a:ext cx="1855895" cy="677335"/>
          </a:xfrm>
          <a:prstGeom prst="rect">
            <a:avLst/>
          </a:prstGeom>
        </p:spPr>
      </p:pic>
      <p:sp>
        <p:nvSpPr>
          <p:cNvPr id="440" name="olivier.liechti@heig-vd.ch"/>
          <p:cNvSpPr txBox="1"/>
          <p:nvPr/>
        </p:nvSpPr>
        <p:spPr>
          <a:xfrm>
            <a:off x="9026595" y="9089813"/>
            <a:ext cx="3528954" cy="447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55751" marR="55751" algn="l" defTabSz="647700">
              <a:lnSpc>
                <a:spcPct val="93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sz="2400">
                <a:solidFill>
                  <a:srgbClr val="C4284F"/>
                </a:solidFill>
                <a:uFill>
                  <a:solidFill>
                    <a:srgbClr val="C4284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olivier.liechti@heig-vd.ch</a:t>
            </a:r>
          </a:p>
        </p:txBody>
      </p:sp>
      <p:sp>
        <p:nvSpPr>
          <p:cNvPr id="441" name="Line"/>
          <p:cNvSpPr/>
          <p:nvPr/>
        </p:nvSpPr>
        <p:spPr>
          <a:xfrm>
            <a:off x="0" y="8864600"/>
            <a:ext cx="13004800" cy="2258"/>
          </a:xfrm>
          <a:prstGeom prst="line">
            <a:avLst/>
          </a:prstGeom>
          <a:ln>
            <a:solidFill>
              <a:srgbClr val="C4284F"/>
            </a:solidFill>
          </a:ln>
        </p:spPr>
        <p:txBody>
          <a:bodyPr lIns="0" tIns="0" rIns="0" bIns="0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42" name="Slide Number"/>
          <p:cNvSpPr txBox="1"/>
          <p:nvPr>
            <p:ph type="sldNum" sz="quarter" idx="2"/>
          </p:nvPr>
        </p:nvSpPr>
        <p:spPr>
          <a:xfrm>
            <a:off x="12047255" y="546100"/>
            <a:ext cx="312069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43" name="image.png" descr="image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24338" y="1790417"/>
            <a:ext cx="3754685" cy="2815450"/>
          </a:xfrm>
          <a:prstGeom prst="rect">
            <a:avLst/>
          </a:prstGeom>
        </p:spPr>
      </p:pic>
      <p:sp>
        <p:nvSpPr>
          <p:cNvPr id="444" name="Affinité de session (sticky sessions) (2)"/>
          <p:cNvSpPr txBox="1"/>
          <p:nvPr>
            <p:ph type="title"/>
          </p:nvPr>
        </p:nvSpPr>
        <p:spPr>
          <a:xfrm>
            <a:off x="460586" y="869244"/>
            <a:ext cx="12077701" cy="1298223"/>
          </a:xfrm>
          <a:prstGeom prst="rect">
            <a:avLst/>
          </a:prstGeom>
          <a:ln w="9525">
            <a:round/>
          </a:ln>
        </p:spPr>
        <p:txBody>
          <a:bodyPr/>
          <a:lstStyle>
            <a:lvl1pPr>
              <a:tabLst>
                <a:tab pos="1295400" algn="l"/>
                <a:tab pos="2603500" algn="l"/>
                <a:tab pos="3898900" algn="l"/>
                <a:tab pos="5207000" algn="l"/>
                <a:tab pos="6502400" algn="l"/>
                <a:tab pos="7797800" algn="l"/>
                <a:tab pos="9105900" algn="l"/>
                <a:tab pos="10401300" algn="l"/>
                <a:tab pos="11709400" algn="l"/>
                <a:tab pos="13004800" algn="l"/>
                <a:tab pos="14300200" algn="l"/>
              </a:tabLst>
            </a:lvl1pPr>
          </a:lstStyle>
          <a:p>
            <a:pPr/>
            <a:r>
              <a:t>Affinité de session (sticky sessions) (2)</a:t>
            </a:r>
          </a:p>
        </p:txBody>
      </p:sp>
      <p:sp>
        <p:nvSpPr>
          <p:cNvPr id="445" name="Question:…"/>
          <p:cNvSpPr txBox="1"/>
          <p:nvPr>
            <p:ph type="body" idx="1"/>
          </p:nvPr>
        </p:nvSpPr>
        <p:spPr>
          <a:xfrm>
            <a:off x="460586" y="2171700"/>
            <a:ext cx="8509565" cy="7581900"/>
          </a:xfrm>
          <a:prstGeom prst="rect">
            <a:avLst/>
          </a:prstGeom>
          <a:ln w="9525">
            <a:round/>
          </a:ln>
        </p:spPr>
        <p:txBody>
          <a:bodyPr/>
          <a:lstStyle/>
          <a:p>
            <a:pPr lvl="1" marL="341312" indent="-339725">
              <a:buClr>
                <a:srgbClr val="C4284F"/>
              </a:buClr>
              <a:buSzPct val="100000"/>
              <a:buFont typeface="Arial"/>
              <a:buChar char="&gt;"/>
              <a:tabLst>
                <a:tab pos="3390900" algn="l"/>
                <a:tab pos="6794500" algn="l"/>
                <a:tab pos="10185400" algn="l"/>
                <a:tab pos="13589000" algn="l"/>
                <a:tab pos="13652500" algn="l"/>
              </a:tabLst>
            </a:pPr>
            <a:r>
              <a:t>Question:</a:t>
            </a:r>
          </a:p>
          <a:p>
            <a:pPr lvl="2" marL="711200" indent="-366712">
              <a:buClr>
                <a:srgbClr val="6B6B6D"/>
              </a:buClr>
              <a:buSzPct val="100000"/>
              <a:buFont typeface="Arial"/>
              <a:buChar char="–"/>
              <a:tabLst>
                <a:tab pos="3390900" algn="l"/>
                <a:tab pos="6794500" algn="l"/>
                <a:tab pos="10185400" algn="l"/>
                <a:tab pos="13589000" algn="l"/>
                <a:tab pos="13652500" algn="l"/>
              </a:tabLst>
            </a:pPr>
            <a:r>
              <a:t>Comment le load balancer peut-il reconnaître les requêtes d'une même session?</a:t>
            </a:r>
          </a:p>
          <a:p>
            <a:pPr lvl="1" marL="341312" indent="-339725">
              <a:buClr>
                <a:srgbClr val="C4284F"/>
              </a:buClr>
              <a:buSzPct val="100000"/>
              <a:buFont typeface="Arial"/>
              <a:buChar char="&gt;"/>
              <a:tabLst>
                <a:tab pos="3390900" algn="l"/>
                <a:tab pos="6794500" algn="l"/>
                <a:tab pos="10185400" algn="l"/>
                <a:tab pos="13589000" algn="l"/>
                <a:tab pos="13652500" algn="l"/>
              </a:tabLst>
            </a:pPr>
            <a:r>
              <a:t>Solution 1:</a:t>
            </a:r>
          </a:p>
          <a:p>
            <a:pPr lvl="2" marL="711200" indent="-366712">
              <a:buClr>
                <a:srgbClr val="6B6B6D"/>
              </a:buClr>
              <a:buSzPct val="100000"/>
              <a:buFont typeface="Arial"/>
              <a:buChar char="–"/>
              <a:tabLst>
                <a:tab pos="3390900" algn="l"/>
                <a:tab pos="6794500" algn="l"/>
                <a:tab pos="10185400" algn="l"/>
                <a:tab pos="13589000" algn="l"/>
                <a:tab pos="13652500" algn="l"/>
              </a:tabLst>
            </a:pPr>
            <a:r>
              <a:t>En utilisant un cookie spécial</a:t>
            </a:r>
          </a:p>
          <a:p>
            <a:pPr lvl="1" marL="341312" indent="-339725">
              <a:buClr>
                <a:srgbClr val="C4284F"/>
              </a:buClr>
              <a:buSzPct val="100000"/>
              <a:buFont typeface="Arial"/>
              <a:buChar char="&gt;"/>
              <a:tabLst>
                <a:tab pos="3390900" algn="l"/>
                <a:tab pos="6794500" algn="l"/>
                <a:tab pos="10185400" algn="l"/>
                <a:tab pos="13589000" algn="l"/>
                <a:tab pos="13652500" algn="l"/>
              </a:tabLst>
            </a:pPr>
            <a:r>
              <a:t>Solution 2:</a:t>
            </a:r>
          </a:p>
          <a:p>
            <a:pPr lvl="2" marL="711200" indent="-366712">
              <a:buClr>
                <a:srgbClr val="6B6B6D"/>
              </a:buClr>
              <a:buSzPct val="100000"/>
              <a:buFont typeface="Arial"/>
              <a:buChar char="–"/>
              <a:tabLst>
                <a:tab pos="3390900" algn="l"/>
                <a:tab pos="6794500" algn="l"/>
                <a:tab pos="10185400" algn="l"/>
                <a:tab pos="13589000" algn="l"/>
                <a:tab pos="13652500" algn="l"/>
              </a:tabLst>
            </a:pPr>
            <a:r>
              <a:t>En réécrivant l'URL et en ajoutant un ID de session</a:t>
            </a:r>
          </a:p>
          <a:p>
            <a:pPr lvl="1" marL="341312" indent="-339725">
              <a:buClr>
                <a:srgbClr val="C4284F"/>
              </a:buClr>
              <a:buSzPct val="100000"/>
              <a:buFont typeface="Arial"/>
              <a:buChar char="&gt;"/>
              <a:tabLst>
                <a:tab pos="3390900" algn="l"/>
                <a:tab pos="6794500" algn="l"/>
                <a:tab pos="10185400" algn="l"/>
                <a:tab pos="13589000" algn="l"/>
                <a:tab pos="13652500" algn="l"/>
              </a:tabLst>
            </a:pPr>
            <a:r>
              <a:t>Solution 3:</a:t>
            </a:r>
          </a:p>
          <a:p>
            <a:pPr lvl="2" marL="711200" indent="-366712">
              <a:buClr>
                <a:srgbClr val="6B6B6D"/>
              </a:buClr>
              <a:buSzPct val="100000"/>
              <a:buFont typeface="Arial"/>
              <a:buChar char="–"/>
              <a:tabLst>
                <a:tab pos="3390900" algn="l"/>
                <a:tab pos="6794500" algn="l"/>
                <a:tab pos="10185400" algn="l"/>
                <a:tab pos="13589000" algn="l"/>
                <a:tab pos="13652500" algn="l"/>
              </a:tabLst>
            </a:pPr>
            <a:r>
              <a:t>Certains produits ont des méthodes plus sophistiquées.</a:t>
            </a:r>
          </a:p>
        </p:txBody>
      </p:sp>
      <p:pic>
        <p:nvPicPr>
          <p:cNvPr id="446" name="image.png" descr="image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74008" y="5448017"/>
            <a:ext cx="3517901" cy="2628055"/>
          </a:xfrm>
          <a:prstGeom prst="rect">
            <a:avLst/>
          </a:prstGeom>
        </p:spPr>
      </p:pic>
      <p:pic>
        <p:nvPicPr>
          <p:cNvPr id="44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96955" y="901831"/>
            <a:ext cx="2354952" cy="7111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switch dir="l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HTTP Infrastructure"/>
          <p:cNvSpPr txBox="1"/>
          <p:nvPr>
            <p:ph type="title"/>
          </p:nvPr>
        </p:nvSpPr>
        <p:spPr>
          <a:xfrm>
            <a:off x="571500" y="3721100"/>
            <a:ext cx="11861800" cy="2336800"/>
          </a:xfrm>
          <a:prstGeom prst="rect">
            <a:avLst/>
          </a:prstGeom>
        </p:spPr>
        <p:txBody>
          <a:bodyPr/>
          <a:lstStyle>
            <a:lvl1pPr algn="ctr">
              <a:defRPr sz="6000"/>
            </a:lvl1pPr>
          </a:lstStyle>
          <a:p>
            <a:pPr/>
            <a:r>
              <a:t>HTTP Infrastructure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switch dir="l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1700" y="1333500"/>
            <a:ext cx="11201747" cy="7112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The Role of the Reverse Prox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Role of the Reverse Proxy</a:t>
            </a:r>
          </a:p>
        </p:txBody>
      </p:sp>
      <p:sp>
        <p:nvSpPr>
          <p:cNvPr id="454" name="An HTTP proxy that is “close” to the server…"/>
          <p:cNvSpPr txBox="1"/>
          <p:nvPr>
            <p:ph type="body" idx="1"/>
          </p:nvPr>
        </p:nvSpPr>
        <p:spPr>
          <a:xfrm>
            <a:off x="571500" y="2324100"/>
            <a:ext cx="11874500" cy="70739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An HTTP proxy that is “close” to the server</a:t>
            </a:r>
          </a:p>
          <a:p>
            <a:pPr/>
            <a:r>
              <a:t>Forwarding requests to the “appropriate” server</a:t>
            </a:r>
          </a:p>
          <a:p>
            <a:pPr/>
            <a:r>
              <a:t>A reverse proxy can also be configured as a load balancer. In this case, it distributes HTTP requests between several “equivalent” servers.</a:t>
            </a:r>
          </a:p>
          <a:p>
            <a:pPr>
              <a:defRPr b="1"/>
            </a:pPr>
            <a:r>
              <a:t>Sticky sessions!</a:t>
            </a:r>
          </a:p>
        </p:txBody>
      </p:sp>
      <p:grpSp>
        <p:nvGrpSpPr>
          <p:cNvPr id="457" name="Group"/>
          <p:cNvGrpSpPr/>
          <p:nvPr/>
        </p:nvGrpSpPr>
        <p:grpSpPr>
          <a:xfrm>
            <a:off x="5765800" y="4641849"/>
            <a:ext cx="7150100" cy="2616202"/>
            <a:chOff x="0" y="0"/>
            <a:chExt cx="7150100" cy="2616200"/>
          </a:xfrm>
        </p:grpSpPr>
        <p:sp>
          <p:nvSpPr>
            <p:cNvPr id="455" name="Rectangle"/>
            <p:cNvSpPr/>
            <p:nvPr/>
          </p:nvSpPr>
          <p:spPr>
            <a:xfrm>
              <a:off x="0" y="0"/>
              <a:ext cx="7150100" cy="2616201"/>
            </a:xfrm>
            <a:prstGeom prst="rect">
              <a:avLst/>
            </a:prstGeom>
            <a:solidFill>
              <a:srgbClr val="CBCBCB"/>
            </a:solidFill>
            <a:ln w="9525" cap="flat">
              <a:noFill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57799" marR="57799" algn="l" defTabSz="647700">
                <a:lnSpc>
                  <a:spcPct val="93000"/>
                </a:lnSpc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56" name="ProxyRequests Off…"/>
            <p:cNvSpPr txBox="1"/>
            <p:nvPr/>
          </p:nvSpPr>
          <p:spPr>
            <a:xfrm>
              <a:off x="0" y="78049"/>
              <a:ext cx="7143080" cy="2462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0" tIns="127000" rIns="127000" bIns="127000" numCol="1" anchor="ctr">
              <a:noAutofit/>
            </a:bodyPr>
            <a:lstStyle/>
            <a:p>
              <a:pPr marL="1649" marR="1649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1295400" algn="l"/>
                  <a:tab pos="2603500" algn="l"/>
                  <a:tab pos="3898900" algn="l"/>
                  <a:tab pos="5207000" algn="l"/>
                  <a:tab pos="6502400" algn="l"/>
                  <a:tab pos="7797800" algn="l"/>
                  <a:tab pos="9105900" algn="l"/>
                  <a:tab pos="10401300" algn="l"/>
                  <a:tab pos="11709400" algn="l"/>
                  <a:tab pos="13004800" algn="l"/>
                  <a:tab pos="14300200" algn="l"/>
                </a:tabLst>
                <a:defRPr sz="1400">
                  <a:uFill>
                    <a:solidFill>
                      <a:srgbClr val="000000"/>
                    </a:solidFill>
                  </a:uFill>
                  <a:latin typeface="Monaco"/>
                  <a:ea typeface="Monaco"/>
                  <a:cs typeface="Monaco"/>
                  <a:sym typeface="Monaco"/>
                </a:defRPr>
              </a:pPr>
              <a:r>
                <a:t>ProxyRequests Off</a:t>
              </a:r>
            </a:p>
            <a:p>
              <a:pPr marL="1649" marR="1649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1295400" algn="l"/>
                  <a:tab pos="2603500" algn="l"/>
                  <a:tab pos="3898900" algn="l"/>
                  <a:tab pos="5207000" algn="l"/>
                  <a:tab pos="6502400" algn="l"/>
                  <a:tab pos="7797800" algn="l"/>
                  <a:tab pos="9105900" algn="l"/>
                  <a:tab pos="10401300" algn="l"/>
                  <a:tab pos="11709400" algn="l"/>
                  <a:tab pos="13004800" algn="l"/>
                  <a:tab pos="14300200" algn="l"/>
                </a:tabLst>
                <a:defRPr sz="1400">
                  <a:uFill>
                    <a:solidFill>
                      <a:srgbClr val="000000"/>
                    </a:solidFill>
                  </a:uFill>
                  <a:latin typeface="Monaco"/>
                  <a:ea typeface="Monaco"/>
                  <a:cs typeface="Monaco"/>
                  <a:sym typeface="Monaco"/>
                </a:defRPr>
              </a:pPr>
              <a:r>
                <a:t>&lt;Proxy *&gt;</a:t>
              </a:r>
            </a:p>
            <a:p>
              <a:pPr marL="1649" marR="1649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1295400" algn="l"/>
                  <a:tab pos="2603500" algn="l"/>
                  <a:tab pos="3898900" algn="l"/>
                  <a:tab pos="5207000" algn="l"/>
                  <a:tab pos="6502400" algn="l"/>
                  <a:tab pos="7797800" algn="l"/>
                  <a:tab pos="9105900" algn="l"/>
                  <a:tab pos="10401300" algn="l"/>
                  <a:tab pos="11709400" algn="l"/>
                  <a:tab pos="13004800" algn="l"/>
                  <a:tab pos="14300200" algn="l"/>
                </a:tabLst>
                <a:defRPr sz="1400">
                  <a:uFill>
                    <a:solidFill>
                      <a:srgbClr val="000000"/>
                    </a:solidFill>
                  </a:uFill>
                  <a:latin typeface="Monaco"/>
                  <a:ea typeface="Monaco"/>
                  <a:cs typeface="Monaco"/>
                  <a:sym typeface="Monaco"/>
                </a:defRPr>
              </a:pPr>
              <a:r>
                <a:t>Order deny,allow</a:t>
              </a:r>
            </a:p>
            <a:p>
              <a:pPr marL="1649" marR="1649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1295400" algn="l"/>
                  <a:tab pos="2603500" algn="l"/>
                  <a:tab pos="3898900" algn="l"/>
                  <a:tab pos="5207000" algn="l"/>
                  <a:tab pos="6502400" algn="l"/>
                  <a:tab pos="7797800" algn="l"/>
                  <a:tab pos="9105900" algn="l"/>
                  <a:tab pos="10401300" algn="l"/>
                  <a:tab pos="11709400" algn="l"/>
                  <a:tab pos="13004800" algn="l"/>
                  <a:tab pos="14300200" algn="l"/>
                </a:tabLst>
                <a:defRPr sz="1400">
                  <a:uFill>
                    <a:solidFill>
                      <a:srgbClr val="000000"/>
                    </a:solidFill>
                  </a:uFill>
                  <a:latin typeface="Monaco"/>
                  <a:ea typeface="Monaco"/>
                  <a:cs typeface="Monaco"/>
                  <a:sym typeface="Monaco"/>
                </a:defRPr>
              </a:pPr>
              <a:r>
                <a:t>Allow from all</a:t>
              </a:r>
            </a:p>
            <a:p>
              <a:pPr marL="1649" marR="1649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1295400" algn="l"/>
                  <a:tab pos="2603500" algn="l"/>
                  <a:tab pos="3898900" algn="l"/>
                  <a:tab pos="5207000" algn="l"/>
                  <a:tab pos="6502400" algn="l"/>
                  <a:tab pos="7797800" algn="l"/>
                  <a:tab pos="9105900" algn="l"/>
                  <a:tab pos="10401300" algn="l"/>
                  <a:tab pos="11709400" algn="l"/>
                  <a:tab pos="13004800" algn="l"/>
                  <a:tab pos="14300200" algn="l"/>
                </a:tabLst>
                <a:defRPr sz="1400">
                  <a:uFill>
                    <a:solidFill>
                      <a:srgbClr val="000000"/>
                    </a:solidFill>
                  </a:uFill>
                  <a:latin typeface="Monaco"/>
                  <a:ea typeface="Monaco"/>
                  <a:cs typeface="Monaco"/>
                  <a:sym typeface="Monaco"/>
                </a:defRPr>
              </a:pPr>
              <a:r>
                <a:t>&lt;/Proxy&gt;</a:t>
              </a:r>
            </a:p>
            <a:p>
              <a:pPr marL="1649" marR="1649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1295400" algn="l"/>
                  <a:tab pos="2603500" algn="l"/>
                  <a:tab pos="3898900" algn="l"/>
                  <a:tab pos="5207000" algn="l"/>
                  <a:tab pos="6502400" algn="l"/>
                  <a:tab pos="7797800" algn="l"/>
                  <a:tab pos="9105900" algn="l"/>
                  <a:tab pos="10401300" algn="l"/>
                  <a:tab pos="11709400" algn="l"/>
                  <a:tab pos="13004800" algn="l"/>
                  <a:tab pos="14300200" algn="l"/>
                </a:tabLst>
                <a:defRPr sz="1400">
                  <a:uFill>
                    <a:solidFill>
                      <a:srgbClr val="000000"/>
                    </a:solidFill>
                  </a:uFill>
                  <a:latin typeface="Monaco"/>
                  <a:ea typeface="Monaco"/>
                  <a:cs typeface="Monaco"/>
                  <a:sym typeface="Monaco"/>
                </a:defRPr>
              </a:pPr>
            </a:p>
            <a:p>
              <a:pPr marL="1649" marR="1649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1295400" algn="l"/>
                  <a:tab pos="2603500" algn="l"/>
                  <a:tab pos="3898900" algn="l"/>
                  <a:tab pos="5207000" algn="l"/>
                  <a:tab pos="6502400" algn="l"/>
                  <a:tab pos="7797800" algn="l"/>
                  <a:tab pos="9105900" algn="l"/>
                  <a:tab pos="10401300" algn="l"/>
                  <a:tab pos="11709400" algn="l"/>
                  <a:tab pos="13004800" algn="l"/>
                  <a:tab pos="14300200" algn="l"/>
                </a:tabLst>
                <a:defRPr sz="1400">
                  <a:uFill>
                    <a:solidFill>
                      <a:srgbClr val="000000"/>
                    </a:solidFill>
                  </a:uFill>
                  <a:latin typeface="Monaco"/>
                  <a:ea typeface="Monaco"/>
                  <a:cs typeface="Monaco"/>
                  <a:sym typeface="Monaco"/>
                </a:defRPr>
              </a:pPr>
              <a:r>
                <a:t>ProxyPass /foo http://192.168.1.2:8080/bar</a:t>
              </a:r>
            </a:p>
            <a:p>
              <a:pPr marL="1649" marR="1649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1295400" algn="l"/>
                  <a:tab pos="2603500" algn="l"/>
                  <a:tab pos="3898900" algn="l"/>
                  <a:tab pos="5207000" algn="l"/>
                  <a:tab pos="6502400" algn="l"/>
                  <a:tab pos="7797800" algn="l"/>
                  <a:tab pos="9105900" algn="l"/>
                  <a:tab pos="10401300" algn="l"/>
                  <a:tab pos="11709400" algn="l"/>
                  <a:tab pos="13004800" algn="l"/>
                  <a:tab pos="14300200" algn="l"/>
                </a:tabLst>
                <a:defRPr sz="1400">
                  <a:uFill>
                    <a:solidFill>
                      <a:srgbClr val="000000"/>
                    </a:solidFill>
                  </a:uFill>
                  <a:latin typeface="Monaco"/>
                  <a:ea typeface="Monaco"/>
                  <a:cs typeface="Monaco"/>
                  <a:sym typeface="Monaco"/>
                </a:defRPr>
              </a:pPr>
              <a:r>
                <a:t>ProxyPassReverse /foo </a:t>
              </a:r>
              <a:r>
                <a:rPr u="sng">
                  <a:hlinkClick r:id="rId2" invalidUrl="" action="" tgtFrame="" tooltip="" history="1" highlightClick="0" endSnd="0"/>
                </a:rPr>
                <a:t>http://192.168.1.2:8080/bar</a:t>
              </a:r>
              <a:r>
                <a:t> </a:t>
              </a:r>
            </a:p>
          </p:txBody>
        </p:sp>
      </p:grpSp>
      <p:grpSp>
        <p:nvGrpSpPr>
          <p:cNvPr id="460" name="Group"/>
          <p:cNvGrpSpPr/>
          <p:nvPr/>
        </p:nvGrpSpPr>
        <p:grpSpPr>
          <a:xfrm>
            <a:off x="5765800" y="7302501"/>
            <a:ext cx="7150100" cy="2387601"/>
            <a:chOff x="0" y="0"/>
            <a:chExt cx="7150100" cy="2387600"/>
          </a:xfrm>
        </p:grpSpPr>
        <p:sp>
          <p:nvSpPr>
            <p:cNvPr id="458" name="Rectangle"/>
            <p:cNvSpPr/>
            <p:nvPr/>
          </p:nvSpPr>
          <p:spPr>
            <a:xfrm>
              <a:off x="0" y="0"/>
              <a:ext cx="7150100" cy="2387600"/>
            </a:xfrm>
            <a:prstGeom prst="rect">
              <a:avLst/>
            </a:prstGeom>
            <a:solidFill>
              <a:srgbClr val="CBCBCB"/>
            </a:solidFill>
            <a:ln w="9525" cap="flat">
              <a:noFill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57799" marR="57799" algn="l" defTabSz="647700">
                <a:lnSpc>
                  <a:spcPct val="93000"/>
                </a:lnSpc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59" name="Header add Set-Cookie &quot;ROUTEID=.%{BALANCER_WORKER_ROUTE}e; path=/&quot; env=BALANCER_ROUTE_CHANGED…"/>
            <p:cNvSpPr txBox="1"/>
            <p:nvPr/>
          </p:nvSpPr>
          <p:spPr>
            <a:xfrm>
              <a:off x="0" y="71229"/>
              <a:ext cx="7143080" cy="2247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0" tIns="127000" rIns="127000" bIns="127000" numCol="1" anchor="ctr">
              <a:noAutofit/>
            </a:bodyPr>
            <a:lstStyle/>
            <a:p>
              <a:pPr marL="1649" marR="1649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1295400" algn="l"/>
                  <a:tab pos="2603500" algn="l"/>
                  <a:tab pos="3898900" algn="l"/>
                  <a:tab pos="5207000" algn="l"/>
                  <a:tab pos="6502400" algn="l"/>
                  <a:tab pos="7797800" algn="l"/>
                  <a:tab pos="9105900" algn="l"/>
                  <a:tab pos="10401300" algn="l"/>
                  <a:tab pos="11709400" algn="l"/>
                  <a:tab pos="13004800" algn="l"/>
                  <a:tab pos="14300200" algn="l"/>
                </a:tabLst>
                <a:defRPr sz="1400">
                  <a:uFill>
                    <a:solidFill>
                      <a:srgbClr val="000000"/>
                    </a:solidFill>
                  </a:uFill>
                  <a:latin typeface="Monaco"/>
                  <a:ea typeface="Monaco"/>
                  <a:cs typeface="Monaco"/>
                  <a:sym typeface="Monaco"/>
                </a:defRPr>
              </a:pPr>
              <a:r>
                <a:t>Header add Set-Cookie "ROUTEID=.%{BALANCER_WORKER_ROUTE}e; path=/" env=BALANCER_ROUTE_CHANGED</a:t>
              </a:r>
            </a:p>
            <a:p>
              <a:pPr marL="1649" marR="1649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1295400" algn="l"/>
                  <a:tab pos="2603500" algn="l"/>
                  <a:tab pos="3898900" algn="l"/>
                  <a:tab pos="5207000" algn="l"/>
                  <a:tab pos="6502400" algn="l"/>
                  <a:tab pos="7797800" algn="l"/>
                  <a:tab pos="9105900" algn="l"/>
                  <a:tab pos="10401300" algn="l"/>
                  <a:tab pos="11709400" algn="l"/>
                  <a:tab pos="13004800" algn="l"/>
                  <a:tab pos="14300200" algn="l"/>
                </a:tabLst>
                <a:defRPr sz="1400">
                  <a:uFill>
                    <a:solidFill>
                      <a:srgbClr val="000000"/>
                    </a:solidFill>
                  </a:uFill>
                  <a:latin typeface="Monaco"/>
                  <a:ea typeface="Monaco"/>
                  <a:cs typeface="Monaco"/>
                  <a:sym typeface="Monaco"/>
                </a:defRPr>
              </a:pPr>
              <a:r>
                <a:t>&lt;Proxy balancer://mycluster&gt;</a:t>
              </a:r>
            </a:p>
            <a:p>
              <a:pPr marL="1649" marR="1649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1295400" algn="l"/>
                  <a:tab pos="2603500" algn="l"/>
                  <a:tab pos="3898900" algn="l"/>
                  <a:tab pos="5207000" algn="l"/>
                  <a:tab pos="6502400" algn="l"/>
                  <a:tab pos="7797800" algn="l"/>
                  <a:tab pos="9105900" algn="l"/>
                  <a:tab pos="10401300" algn="l"/>
                  <a:tab pos="11709400" algn="l"/>
                  <a:tab pos="13004800" algn="l"/>
                  <a:tab pos="14300200" algn="l"/>
                </a:tabLst>
                <a:defRPr sz="1400">
                  <a:uFill>
                    <a:solidFill>
                      <a:srgbClr val="000000"/>
                    </a:solidFill>
                  </a:uFill>
                  <a:latin typeface="Monaco"/>
                  <a:ea typeface="Monaco"/>
                  <a:cs typeface="Monaco"/>
                  <a:sym typeface="Monaco"/>
                </a:defRPr>
              </a:pPr>
              <a:r>
                <a:t>BalancerMember </a:t>
              </a:r>
              <a:r>
                <a:rPr u="sng">
                  <a:hlinkClick r:id="rId3" invalidUrl="" action="" tgtFrame="" tooltip="" history="1" highlightClick="0" endSnd="0"/>
                </a:rPr>
                <a:t>http://192.168.1.50:80</a:t>
              </a:r>
              <a:r>
                <a:t> route=1</a:t>
              </a:r>
            </a:p>
            <a:p>
              <a:pPr marL="1649" marR="1649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1295400" algn="l"/>
                  <a:tab pos="2603500" algn="l"/>
                  <a:tab pos="3898900" algn="l"/>
                  <a:tab pos="5207000" algn="l"/>
                  <a:tab pos="6502400" algn="l"/>
                  <a:tab pos="7797800" algn="l"/>
                  <a:tab pos="9105900" algn="l"/>
                  <a:tab pos="10401300" algn="l"/>
                  <a:tab pos="11709400" algn="l"/>
                  <a:tab pos="13004800" algn="l"/>
                  <a:tab pos="14300200" algn="l"/>
                </a:tabLst>
                <a:defRPr sz="1400">
                  <a:uFill>
                    <a:solidFill>
                      <a:srgbClr val="000000"/>
                    </a:solidFill>
                  </a:uFill>
                  <a:latin typeface="Monaco"/>
                  <a:ea typeface="Monaco"/>
                  <a:cs typeface="Monaco"/>
                  <a:sym typeface="Monaco"/>
                </a:defRPr>
              </a:pPr>
              <a:r>
                <a:t>BalancerMember </a:t>
              </a:r>
              <a:r>
                <a:rPr u="sng">
                  <a:hlinkClick r:id="rId4" invalidUrl="" action="" tgtFrame="" tooltip="" history="1" highlightClick="0" endSnd="0"/>
                </a:rPr>
                <a:t>http://192.168.1.51:80</a:t>
              </a:r>
              <a:r>
                <a:t> route=2</a:t>
              </a:r>
            </a:p>
            <a:p>
              <a:pPr marL="1649" marR="1649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1295400" algn="l"/>
                  <a:tab pos="2603500" algn="l"/>
                  <a:tab pos="3898900" algn="l"/>
                  <a:tab pos="5207000" algn="l"/>
                  <a:tab pos="6502400" algn="l"/>
                  <a:tab pos="7797800" algn="l"/>
                  <a:tab pos="9105900" algn="l"/>
                  <a:tab pos="10401300" algn="l"/>
                  <a:tab pos="11709400" algn="l"/>
                  <a:tab pos="13004800" algn="l"/>
                  <a:tab pos="14300200" algn="l"/>
                </a:tabLst>
                <a:defRPr sz="1400">
                  <a:uFill>
                    <a:solidFill>
                      <a:srgbClr val="000000"/>
                    </a:solidFill>
                  </a:uFill>
                  <a:latin typeface="Monaco"/>
                  <a:ea typeface="Monaco"/>
                  <a:cs typeface="Monaco"/>
                  <a:sym typeface="Monaco"/>
                </a:defRPr>
              </a:pPr>
              <a:r>
                <a:t>ProxySet stickysession=ROUTEID</a:t>
              </a:r>
            </a:p>
            <a:p>
              <a:pPr marL="1649" marR="1649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1295400" algn="l"/>
                  <a:tab pos="2603500" algn="l"/>
                  <a:tab pos="3898900" algn="l"/>
                  <a:tab pos="5207000" algn="l"/>
                  <a:tab pos="6502400" algn="l"/>
                  <a:tab pos="7797800" algn="l"/>
                  <a:tab pos="9105900" algn="l"/>
                  <a:tab pos="10401300" algn="l"/>
                  <a:tab pos="11709400" algn="l"/>
                  <a:tab pos="13004800" algn="l"/>
                  <a:tab pos="14300200" algn="l"/>
                </a:tabLst>
                <a:defRPr sz="1400">
                  <a:uFill>
                    <a:solidFill>
                      <a:srgbClr val="000000"/>
                    </a:solidFill>
                  </a:uFill>
                  <a:latin typeface="Monaco"/>
                  <a:ea typeface="Monaco"/>
                  <a:cs typeface="Monaco"/>
                  <a:sym typeface="Monaco"/>
                </a:defRPr>
              </a:pPr>
              <a:r>
                <a:t>&lt;/Proxy&gt;</a:t>
              </a:r>
            </a:p>
            <a:p>
              <a:pPr marL="1649" marR="1649" algn="l" defTabSz="647700">
                <a:lnSpc>
                  <a:spcPct val="104000"/>
                </a:lnSpc>
                <a:buClr>
                  <a:srgbClr val="000000"/>
                </a:buClr>
                <a:buFont typeface="Times New Roman"/>
                <a:tabLst>
                  <a:tab pos="1295400" algn="l"/>
                  <a:tab pos="2603500" algn="l"/>
                  <a:tab pos="3898900" algn="l"/>
                  <a:tab pos="5207000" algn="l"/>
                  <a:tab pos="6502400" algn="l"/>
                  <a:tab pos="7797800" algn="l"/>
                  <a:tab pos="9105900" algn="l"/>
                  <a:tab pos="10401300" algn="l"/>
                  <a:tab pos="11709400" algn="l"/>
                  <a:tab pos="13004800" algn="l"/>
                  <a:tab pos="14300200" algn="l"/>
                </a:tabLst>
                <a:defRPr sz="1400">
                  <a:uFill>
                    <a:solidFill>
                      <a:srgbClr val="000000"/>
                    </a:solidFill>
                  </a:uFill>
                  <a:latin typeface="Monaco"/>
                  <a:ea typeface="Monaco"/>
                  <a:cs typeface="Monaco"/>
                  <a:sym typeface="Monaco"/>
                </a:defRPr>
              </a:pPr>
              <a:r>
                <a:t>ProxyPass /test balancer://mycluster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Availabi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Availability</a:t>
            </a:r>
          </a:p>
        </p:txBody>
      </p:sp>
      <p:sp>
        <p:nvSpPr>
          <p:cNvPr id="463" name="What happens if a server (or server component) fails?"/>
          <p:cNvSpPr txBox="1"/>
          <p:nvPr>
            <p:ph type="body" idx="1"/>
          </p:nvPr>
        </p:nvSpPr>
        <p:spPr>
          <a:xfrm>
            <a:off x="571500" y="2324100"/>
            <a:ext cx="11874500" cy="70739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What happens if a server (or server component) fails?</a:t>
            </a:r>
          </a:p>
        </p:txBody>
      </p:sp>
      <p:pic>
        <p:nvPicPr>
          <p:cNvPr id="464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76600" y="4394200"/>
            <a:ext cx="7404100" cy="4700871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Circle"/>
          <p:cNvSpPr/>
          <p:nvPr/>
        </p:nvSpPr>
        <p:spPr>
          <a:xfrm>
            <a:off x="5118100" y="5816600"/>
            <a:ext cx="1270000" cy="1270000"/>
          </a:xfrm>
          <a:prstGeom prst="ellipse">
            <a:avLst/>
          </a:prstGeom>
          <a:ln w="38100">
            <a:solidFill>
              <a:srgbClr val="B51A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calabi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Scalability</a:t>
            </a:r>
          </a:p>
        </p:txBody>
      </p:sp>
      <p:sp>
        <p:nvSpPr>
          <p:cNvPr id="468" name="Ability to evolve in order to sustain a bigger load, in quick and economical manner.…"/>
          <p:cNvSpPr txBox="1"/>
          <p:nvPr>
            <p:ph type="body" idx="1"/>
          </p:nvPr>
        </p:nvSpPr>
        <p:spPr>
          <a:xfrm>
            <a:off x="571500" y="2324100"/>
            <a:ext cx="11874500" cy="70739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Ability to evolve in order to sustain a bigger load, in quick and economical manner.</a:t>
            </a:r>
          </a:p>
          <a:p>
            <a:pPr/>
            <a:r>
              <a:t>Horizontal vs Vertical Scalability</a:t>
            </a:r>
          </a:p>
          <a:p>
            <a:pPr/>
            <a:r>
              <a:t>Elasticity</a:t>
            </a:r>
          </a:p>
        </p:txBody>
      </p:sp>
      <p:pic>
        <p:nvPicPr>
          <p:cNvPr id="469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76600" y="4394200"/>
            <a:ext cx="7404100" cy="4700871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Circle"/>
          <p:cNvSpPr/>
          <p:nvPr/>
        </p:nvSpPr>
        <p:spPr>
          <a:xfrm>
            <a:off x="5118100" y="5816600"/>
            <a:ext cx="1270000" cy="1270000"/>
          </a:xfrm>
          <a:prstGeom prst="ellipse">
            <a:avLst/>
          </a:prstGeom>
          <a:ln w="38100">
            <a:solidFill>
              <a:srgbClr val="B51A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ecur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Security</a:t>
            </a:r>
          </a:p>
        </p:txBody>
      </p:sp>
      <p:pic>
        <p:nvPicPr>
          <p:cNvPr id="473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76600" y="4394200"/>
            <a:ext cx="7404100" cy="4700871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Circle"/>
          <p:cNvSpPr/>
          <p:nvPr/>
        </p:nvSpPr>
        <p:spPr>
          <a:xfrm>
            <a:off x="2959100" y="5219700"/>
            <a:ext cx="1270000" cy="1270000"/>
          </a:xfrm>
          <a:prstGeom prst="ellipse">
            <a:avLst/>
          </a:prstGeom>
          <a:ln w="38100">
            <a:solidFill>
              <a:srgbClr val="B51A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Virtual Hosts"/>
          <p:cNvSpPr txBox="1"/>
          <p:nvPr>
            <p:ph type="title"/>
          </p:nvPr>
        </p:nvSpPr>
        <p:spPr>
          <a:xfrm>
            <a:off x="571500" y="3721100"/>
            <a:ext cx="11861800" cy="2336800"/>
          </a:xfrm>
          <a:prstGeom prst="rect">
            <a:avLst/>
          </a:prstGeom>
        </p:spPr>
        <p:txBody>
          <a:bodyPr/>
          <a:lstStyle>
            <a:lvl1pPr algn="ctr">
              <a:defRPr sz="6000"/>
            </a:lvl1pPr>
          </a:lstStyle>
          <a:p>
            <a:pPr/>
            <a:r>
              <a:t>Virtual Hosts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image.jpg" descr="image.jp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81155" y="293511"/>
            <a:ext cx="4114801" cy="2425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image.jpg" descr="image.jp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75400" y="3111500"/>
            <a:ext cx="3721100" cy="260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image.jpg" descr="image.jp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04107" y="5915378"/>
            <a:ext cx="4445001" cy="295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image.png" descr="image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43022" y="7166186"/>
            <a:ext cx="3822419" cy="238873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9" name="Group"/>
          <p:cNvGrpSpPr/>
          <p:nvPr/>
        </p:nvGrpSpPr>
        <p:grpSpPr>
          <a:xfrm>
            <a:off x="308468" y="1112237"/>
            <a:ext cx="5295901" cy="936979"/>
            <a:chOff x="0" y="0"/>
            <a:chExt cx="5295900" cy="936977"/>
          </a:xfrm>
        </p:grpSpPr>
        <p:sp>
          <p:nvSpPr>
            <p:cNvPr id="297" name="Rounded Rectangle"/>
            <p:cNvSpPr/>
            <p:nvPr/>
          </p:nvSpPr>
          <p:spPr>
            <a:xfrm>
              <a:off x="2257" y="0"/>
              <a:ext cx="5287717" cy="936978"/>
            </a:xfrm>
            <a:prstGeom prst="roundRect">
              <a:avLst>
                <a:gd name="adj" fmla="val 169"/>
              </a:avLst>
            </a:prstGeom>
            <a:solidFill>
              <a:srgbClr val="C2C70A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98" name="System…"/>
            <p:cNvSpPr txBox="1"/>
            <p:nvPr/>
          </p:nvSpPr>
          <p:spPr>
            <a:xfrm>
              <a:off x="0" y="98121"/>
              <a:ext cx="5295900" cy="7441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marL="55734" marR="55734">
                <a:lnSpc>
                  <a:spcPct val="93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b="1" sz="2200">
                  <a:latin typeface="Arial"/>
                  <a:ea typeface="Arial"/>
                  <a:cs typeface="Arial"/>
                  <a:sym typeface="Arial"/>
                </a:defRPr>
              </a:pPr>
              <a:r>
                <a:t>System</a:t>
              </a:r>
            </a:p>
            <a:p>
              <a:pPr marL="55734" marR="55734">
                <a:lnSpc>
                  <a:spcPct val="93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2200"/>
              </a:pPr>
              <a:r>
                <a:t>Vehicle</a:t>
              </a:r>
            </a:p>
          </p:txBody>
        </p:sp>
      </p:grpSp>
      <p:grpSp>
        <p:nvGrpSpPr>
          <p:cNvPr id="302" name="Group"/>
          <p:cNvGrpSpPr/>
          <p:nvPr/>
        </p:nvGrpSpPr>
        <p:grpSpPr>
          <a:xfrm>
            <a:off x="304800" y="2268784"/>
            <a:ext cx="5295900" cy="936979"/>
            <a:chOff x="0" y="0"/>
            <a:chExt cx="5295900" cy="936977"/>
          </a:xfrm>
        </p:grpSpPr>
        <p:sp>
          <p:nvSpPr>
            <p:cNvPr id="300" name="Rounded Rectangle"/>
            <p:cNvSpPr/>
            <p:nvPr/>
          </p:nvSpPr>
          <p:spPr>
            <a:xfrm>
              <a:off x="4515" y="0"/>
              <a:ext cx="5287717" cy="936978"/>
            </a:xfrm>
            <a:prstGeom prst="roundRect">
              <a:avLst>
                <a:gd name="adj" fmla="val 169"/>
              </a:avLst>
            </a:prstGeom>
            <a:solidFill>
              <a:srgbClr val="C2C70A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301" name="Functional requirements…"/>
            <p:cNvSpPr txBox="1"/>
            <p:nvPr/>
          </p:nvSpPr>
          <p:spPr>
            <a:xfrm>
              <a:off x="0" y="98121"/>
              <a:ext cx="5295900" cy="7441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marL="55734" marR="55734">
                <a:lnSpc>
                  <a:spcPct val="93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b="1" sz="2200">
                  <a:latin typeface="Arial"/>
                  <a:ea typeface="Arial"/>
                  <a:cs typeface="Arial"/>
                  <a:sym typeface="Arial"/>
                </a:defRPr>
              </a:pPr>
              <a:r>
                <a:t>Functional requirements</a:t>
              </a:r>
            </a:p>
            <a:p>
              <a:pPr marL="55734" marR="55734">
                <a:lnSpc>
                  <a:spcPct val="93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2200"/>
              </a:pPr>
              <a:r>
                <a:t>Move people around</a:t>
              </a:r>
            </a:p>
          </p:txBody>
        </p:sp>
      </p:grpSp>
      <p:grpSp>
        <p:nvGrpSpPr>
          <p:cNvPr id="305" name="Group"/>
          <p:cNvGrpSpPr/>
          <p:nvPr/>
        </p:nvGrpSpPr>
        <p:grpSpPr>
          <a:xfrm>
            <a:off x="304800" y="3451577"/>
            <a:ext cx="5295900" cy="2933701"/>
            <a:chOff x="0" y="0"/>
            <a:chExt cx="5295900" cy="2933700"/>
          </a:xfrm>
        </p:grpSpPr>
        <p:sp>
          <p:nvSpPr>
            <p:cNvPr id="303" name="Rounded Rectangle"/>
            <p:cNvSpPr/>
            <p:nvPr/>
          </p:nvSpPr>
          <p:spPr>
            <a:xfrm>
              <a:off x="4515" y="0"/>
              <a:ext cx="5287717" cy="2933700"/>
            </a:xfrm>
            <a:prstGeom prst="roundRect">
              <a:avLst>
                <a:gd name="adj" fmla="val 52"/>
              </a:avLst>
            </a:prstGeom>
            <a:solidFill>
              <a:srgbClr val="C2C70A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304" name="Non-functional requirements…"/>
            <p:cNvSpPr txBox="1"/>
            <p:nvPr/>
          </p:nvSpPr>
          <p:spPr>
            <a:xfrm>
              <a:off x="0" y="292977"/>
              <a:ext cx="5295900" cy="23340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55736" marR="55736">
                <a:lnSpc>
                  <a:spcPct val="93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b="1" sz="2200">
                  <a:latin typeface="Arial"/>
                  <a:ea typeface="Arial"/>
                  <a:cs typeface="Arial"/>
                  <a:sym typeface="Arial"/>
                </a:defRPr>
              </a:pPr>
              <a:r>
                <a:t>Non-functional requirements</a:t>
              </a:r>
            </a:p>
            <a:p>
              <a:pPr marL="55736" marR="55736">
                <a:lnSpc>
                  <a:spcPct val="93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2200"/>
              </a:pPr>
              <a:r>
                <a:t>Performance</a:t>
              </a:r>
            </a:p>
            <a:p>
              <a:pPr marL="55736" marR="55736">
                <a:lnSpc>
                  <a:spcPct val="93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2200"/>
              </a:pPr>
              <a:r>
                <a:t>Capacity</a:t>
              </a:r>
            </a:p>
            <a:p>
              <a:pPr marL="55736" marR="55736">
                <a:lnSpc>
                  <a:spcPct val="93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2200"/>
              </a:pPr>
              <a:r>
                <a:t>Reliability</a:t>
              </a:r>
            </a:p>
            <a:p>
              <a:pPr marL="55736" marR="55736">
                <a:lnSpc>
                  <a:spcPct val="93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2200"/>
              </a:pPr>
              <a:r>
                <a:t>Cost</a:t>
              </a:r>
            </a:p>
            <a:p>
              <a:pPr marL="55736" marR="55736">
                <a:lnSpc>
                  <a:spcPct val="93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2200"/>
              </a:pPr>
              <a:r>
                <a:t>Aestethics</a:t>
              </a:r>
            </a:p>
            <a:p>
              <a:pPr marL="55736" marR="55736">
                <a:lnSpc>
                  <a:spcPct val="93000"/>
                </a:lnSpc>
                <a:buClr>
                  <a:srgbClr val="000000"/>
                </a:buClr>
                <a:buFont typeface="Times New Roman"/>
                <a:tabLst>
                  <a:tab pos="50800" algn="l"/>
                  <a:tab pos="1358900" algn="l"/>
                  <a:tab pos="2654300" algn="l"/>
                  <a:tab pos="3949700" algn="l"/>
                  <a:tab pos="5257800" algn="l"/>
                  <a:tab pos="6553200" algn="l"/>
                  <a:tab pos="7861300" algn="l"/>
                  <a:tab pos="9156700" algn="l"/>
                  <a:tab pos="10452100" algn="l"/>
                  <a:tab pos="11760200" algn="l"/>
                  <a:tab pos="13055600" algn="l"/>
                  <a:tab pos="14363700" algn="l"/>
                </a:tabLst>
                <a:defRPr sz="2200"/>
              </a:pPr>
              <a:r>
                <a:t>Ease of use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Virtual Hosts &amp; the Host Head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Virtual Hosts &amp; the Host Header</a:t>
            </a:r>
          </a:p>
        </p:txBody>
      </p:sp>
      <p:sp>
        <p:nvSpPr>
          <p:cNvPr id="479" name="&gt; telnet 84.16.80.79 80…"/>
          <p:cNvSpPr txBox="1"/>
          <p:nvPr/>
        </p:nvSpPr>
        <p:spPr>
          <a:xfrm>
            <a:off x="1092200" y="2209800"/>
            <a:ext cx="10820400" cy="3416300"/>
          </a:xfrm>
          <a:prstGeom prst="rect">
            <a:avLst/>
          </a:prstGeom>
          <a:solidFill>
            <a:srgbClr val="FCCA4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0" tIns="508000" rIns="508000" bIns="508000" anchor="b">
            <a:spAutoFit/>
          </a:bodyPr>
          <a:lstStyle/>
          <a:p>
            <a:pPr algn="l" defTabSz="457200"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&gt; telnet 84.16.80.79 80</a:t>
            </a:r>
          </a:p>
          <a:p>
            <a:pPr algn="l" defTabSz="457200">
              <a:defRPr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 algn="l" defTabSz="457200"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GET /index.html HTTP/1.1</a:t>
            </a:r>
          </a:p>
          <a:p>
            <a:pPr algn="l" defTabSz="457200"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Host: </a:t>
            </a:r>
            <a:r>
              <a:rPr u="sng">
                <a:hlinkClick r:id="rId2" invalidUrl="" action="" tgtFrame="" tooltip="" history="1" highlightClick="0" endSnd="0"/>
              </a:rPr>
              <a:t>www.wasabi-tech.com</a:t>
            </a:r>
          </a:p>
        </p:txBody>
      </p:sp>
      <p:sp>
        <p:nvSpPr>
          <p:cNvPr id="480" name="&gt; telnet 84.16.80.79 80…"/>
          <p:cNvSpPr txBox="1"/>
          <p:nvPr/>
        </p:nvSpPr>
        <p:spPr>
          <a:xfrm>
            <a:off x="1092200" y="5867400"/>
            <a:ext cx="10820400" cy="3416300"/>
          </a:xfrm>
          <a:prstGeom prst="rect">
            <a:avLst/>
          </a:prstGeom>
          <a:solidFill>
            <a:srgbClr val="FCCA4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0" tIns="508000" rIns="508000" bIns="508000" anchor="b">
            <a:spAutoFit/>
          </a:bodyPr>
          <a:lstStyle/>
          <a:p>
            <a:pPr algn="l" defTabSz="457200"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&gt; telnet 84.16.80.79 80</a:t>
            </a:r>
          </a:p>
          <a:p>
            <a:pPr algn="l" defTabSz="457200">
              <a:defRPr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 algn="l" defTabSz="457200"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GET /index.html HTTP/1.1</a:t>
            </a:r>
          </a:p>
          <a:p>
            <a:pPr algn="l" defTabSz="457200"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Host: </a:t>
            </a:r>
            <a:r>
              <a:rPr u="sng">
                <a:hlinkClick r:id="rId2" invalidUrl="" action="" tgtFrame="" tooltip="" history="1" highlightClick="0" endSnd="0"/>
              </a:rPr>
              <a:t>www.otherdomain.com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http://httpd.apache.org/docs/2.4/vhosts/examples.html"/>
          <p:cNvSpPr txBox="1"/>
          <p:nvPr/>
        </p:nvSpPr>
        <p:spPr>
          <a:xfrm>
            <a:off x="952406" y="584200"/>
            <a:ext cx="11087101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>
              <a:defRPr sz="36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http://httpd.apache.org/docs/2.4/vhosts/examples.html</a:t>
            </a:r>
          </a:p>
        </p:txBody>
      </p:sp>
      <p:sp>
        <p:nvSpPr>
          <p:cNvPr id="483" name="# Ensure that Apache listens on port 80…"/>
          <p:cNvSpPr txBox="1"/>
          <p:nvPr/>
        </p:nvSpPr>
        <p:spPr>
          <a:xfrm>
            <a:off x="647700" y="1838448"/>
            <a:ext cx="6299200" cy="5006852"/>
          </a:xfrm>
          <a:prstGeom prst="rect">
            <a:avLst/>
          </a:prstGeom>
          <a:solidFill>
            <a:srgbClr val="FCCA4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/>
          <a:p>
            <a:pPr algn="l" defTabSz="457200">
              <a:defRPr sz="2200">
                <a:latin typeface="Consolas"/>
                <a:ea typeface="Consolas"/>
                <a:cs typeface="Consolas"/>
                <a:sym typeface="Consolas"/>
              </a:defRPr>
            </a:pPr>
            <a:r>
              <a:t># Ensure that Apache listens on port 80</a:t>
            </a:r>
          </a:p>
          <a:p>
            <a:pPr algn="l" defTabSz="457200">
              <a:defRPr sz="2200">
                <a:latin typeface="Consolas"/>
                <a:ea typeface="Consolas"/>
                <a:cs typeface="Consolas"/>
                <a:sym typeface="Consolas"/>
              </a:defRPr>
            </a:pPr>
            <a:r>
              <a:t>Listen 80</a:t>
            </a:r>
          </a:p>
          <a:p>
            <a:pPr algn="l" defTabSz="457200">
              <a:defRPr sz="2200">
                <a:latin typeface="Consolas"/>
                <a:ea typeface="Consolas"/>
                <a:cs typeface="Consolas"/>
                <a:sym typeface="Consolas"/>
              </a:defRPr>
            </a:pPr>
            <a:r>
              <a:t>&lt;VirtualHost *:80&gt;</a:t>
            </a:r>
          </a:p>
          <a:p>
            <a:pPr algn="l" defTabSz="457200">
              <a:defRPr sz="2200">
                <a:latin typeface="Consolas"/>
                <a:ea typeface="Consolas"/>
                <a:cs typeface="Consolas"/>
                <a:sym typeface="Consolas"/>
              </a:defRPr>
            </a:pPr>
            <a:r>
              <a:t>    DocumentRoot /www/example1</a:t>
            </a:r>
          </a:p>
          <a:p>
            <a:pPr algn="l" defTabSz="457200">
              <a:defRPr sz="2200">
                <a:latin typeface="Consolas"/>
                <a:ea typeface="Consolas"/>
                <a:cs typeface="Consolas"/>
                <a:sym typeface="Consolas"/>
              </a:defRPr>
            </a:pPr>
            <a:r>
              <a:t>    ServerName www.example.com</a:t>
            </a:r>
          </a:p>
          <a:p>
            <a:pPr algn="l" defTabSz="457200">
              <a:defRPr sz="2200">
                <a:latin typeface="Consolas"/>
                <a:ea typeface="Consolas"/>
                <a:cs typeface="Consolas"/>
                <a:sym typeface="Consolas"/>
              </a:defRPr>
            </a:pPr>
            <a:r>
              <a:t>  </a:t>
            </a:r>
          </a:p>
          <a:p>
            <a:pPr algn="l" defTabSz="457200">
              <a:defRPr sz="2200">
                <a:latin typeface="Consolas"/>
                <a:ea typeface="Consolas"/>
                <a:cs typeface="Consolas"/>
                <a:sym typeface="Consolas"/>
              </a:defRPr>
            </a:pPr>
            <a:r>
              <a:t>    # Other directives here</a:t>
            </a:r>
          </a:p>
          <a:p>
            <a:pPr algn="l" defTabSz="457200">
              <a:defRPr sz="2200">
                <a:latin typeface="Consolas"/>
                <a:ea typeface="Consolas"/>
                <a:cs typeface="Consolas"/>
                <a:sym typeface="Consolas"/>
              </a:defRPr>
            </a:pPr>
            <a:r>
              <a:t>&lt;/VirtualHost&gt;</a:t>
            </a:r>
          </a:p>
          <a:p>
            <a:pPr algn="l" defTabSz="457200">
              <a:defRPr sz="2200"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 algn="l" defTabSz="457200">
              <a:defRPr sz="2200">
                <a:latin typeface="Consolas"/>
                <a:ea typeface="Consolas"/>
                <a:cs typeface="Consolas"/>
                <a:sym typeface="Consolas"/>
              </a:defRPr>
            </a:pPr>
            <a:r>
              <a:t>&lt;VirtualHost *:80&gt;</a:t>
            </a:r>
          </a:p>
          <a:p>
            <a:pPr algn="l" defTabSz="457200">
              <a:defRPr sz="2200">
                <a:latin typeface="Consolas"/>
                <a:ea typeface="Consolas"/>
                <a:cs typeface="Consolas"/>
                <a:sym typeface="Consolas"/>
              </a:defRPr>
            </a:pPr>
            <a:r>
              <a:t>    DocumentRoot /www/example2</a:t>
            </a:r>
          </a:p>
          <a:p>
            <a:pPr algn="l" defTabSz="457200">
              <a:defRPr sz="2200">
                <a:latin typeface="Consolas"/>
                <a:ea typeface="Consolas"/>
                <a:cs typeface="Consolas"/>
                <a:sym typeface="Consolas"/>
              </a:defRPr>
            </a:pPr>
            <a:r>
              <a:t>    ServerName www.example.org</a:t>
            </a:r>
          </a:p>
          <a:p>
            <a:pPr algn="l" defTabSz="457200">
              <a:defRPr sz="2200"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 algn="l" defTabSz="457200">
              <a:defRPr sz="2200">
                <a:latin typeface="Consolas"/>
                <a:ea typeface="Consolas"/>
                <a:cs typeface="Consolas"/>
                <a:sym typeface="Consolas"/>
              </a:defRPr>
            </a:pPr>
            <a:r>
              <a:t>    # Other directives here</a:t>
            </a:r>
          </a:p>
          <a:p>
            <a:pPr algn="l" defTabSz="457200">
              <a:defRPr sz="2200">
                <a:latin typeface="Consolas"/>
                <a:ea typeface="Consolas"/>
                <a:cs typeface="Consolas"/>
                <a:sym typeface="Consolas"/>
              </a:defRPr>
            </a:pPr>
            <a:r>
              <a:t>&lt;/VirtualHost&gt;</a:t>
            </a:r>
          </a:p>
        </p:txBody>
      </p:sp>
      <p:sp>
        <p:nvSpPr>
          <p:cNvPr id="484" name="Oval"/>
          <p:cNvSpPr/>
          <p:nvPr/>
        </p:nvSpPr>
        <p:spPr>
          <a:xfrm>
            <a:off x="4445000" y="2921000"/>
            <a:ext cx="1270000" cy="825500"/>
          </a:xfrm>
          <a:prstGeom prst="ellips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485" name="Oval"/>
          <p:cNvSpPr/>
          <p:nvPr/>
        </p:nvSpPr>
        <p:spPr>
          <a:xfrm>
            <a:off x="4318000" y="5283200"/>
            <a:ext cx="1270000" cy="825500"/>
          </a:xfrm>
          <a:prstGeom prst="ellips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486" name="&lt;VirtualHost *:*&gt;…"/>
          <p:cNvSpPr txBox="1"/>
          <p:nvPr/>
        </p:nvSpPr>
        <p:spPr>
          <a:xfrm>
            <a:off x="5232400" y="7248649"/>
            <a:ext cx="7315200" cy="2035052"/>
          </a:xfrm>
          <a:prstGeom prst="rect">
            <a:avLst/>
          </a:prstGeom>
          <a:solidFill>
            <a:srgbClr val="FCCA4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/>
          <a:p>
            <a:pPr algn="l" defTabSz="457200">
              <a:defRPr sz="2200">
                <a:latin typeface="Consolas"/>
                <a:ea typeface="Consolas"/>
                <a:cs typeface="Consolas"/>
                <a:sym typeface="Consolas"/>
              </a:defRPr>
            </a:pPr>
            <a:r>
              <a:t>&lt;VirtualHost *:*&gt;</a:t>
            </a:r>
          </a:p>
          <a:p>
            <a:pPr algn="l" defTabSz="457200">
              <a:defRPr sz="2200">
                <a:latin typeface="Consolas"/>
                <a:ea typeface="Consolas"/>
                <a:cs typeface="Consolas"/>
                <a:sym typeface="Consolas"/>
              </a:defRPr>
            </a:pPr>
            <a:r>
              <a:t>    ProxyPreserveHost On</a:t>
            </a:r>
          </a:p>
          <a:p>
            <a:pPr algn="l" defTabSz="457200">
              <a:defRPr sz="2200">
                <a:latin typeface="Consolas"/>
                <a:ea typeface="Consolas"/>
                <a:cs typeface="Consolas"/>
                <a:sym typeface="Consolas"/>
              </a:defRPr>
            </a:pPr>
            <a:r>
              <a:t>    ProxyPass / </a:t>
            </a:r>
            <a:r>
              <a:rPr u="sng">
                <a:hlinkClick r:id="rId3" invalidUrl="" action="" tgtFrame="" tooltip="" history="1" highlightClick="0" endSnd="0"/>
              </a:rPr>
              <a:t>http://192.168.111.2</a:t>
            </a:r>
            <a:r>
              <a:t>/</a:t>
            </a:r>
          </a:p>
          <a:p>
            <a:pPr algn="l" defTabSz="457200">
              <a:defRPr sz="2200">
                <a:latin typeface="Consolas"/>
                <a:ea typeface="Consolas"/>
                <a:cs typeface="Consolas"/>
                <a:sym typeface="Consolas"/>
              </a:defRPr>
            </a:pPr>
            <a:r>
              <a:t>    ProxyPassReverse / </a:t>
            </a:r>
            <a:r>
              <a:rPr u="sng">
                <a:hlinkClick r:id="rId3" invalidUrl="" action="" tgtFrame="" tooltip="" history="1" highlightClick="0" endSnd="0"/>
              </a:rPr>
              <a:t>http://192.168.111.2</a:t>
            </a:r>
            <a:r>
              <a:t>/</a:t>
            </a:r>
          </a:p>
          <a:p>
            <a:pPr algn="l" defTabSz="457200">
              <a:defRPr sz="2200">
                <a:latin typeface="Consolas"/>
                <a:ea typeface="Consolas"/>
                <a:cs typeface="Consolas"/>
                <a:sym typeface="Consolas"/>
              </a:defRPr>
            </a:pPr>
            <a:r>
              <a:t>    ServerName hostname.example.com</a:t>
            </a:r>
          </a:p>
          <a:p>
            <a:pPr algn="l" defTabSz="457200">
              <a:defRPr sz="2200">
                <a:latin typeface="Consolas"/>
                <a:ea typeface="Consolas"/>
                <a:cs typeface="Consolas"/>
                <a:sym typeface="Consolas"/>
              </a:defRPr>
            </a:pPr>
            <a:r>
              <a:t>&lt;/VirtualHost&gt;</a:t>
            </a:r>
          </a:p>
        </p:txBody>
      </p:sp>
      <p:sp>
        <p:nvSpPr>
          <p:cNvPr id="487" name="Note…"/>
          <p:cNvSpPr txBox="1"/>
          <p:nvPr/>
        </p:nvSpPr>
        <p:spPr>
          <a:xfrm>
            <a:off x="7213600" y="2095500"/>
            <a:ext cx="5499100" cy="472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/>
          <a:p>
            <a:pPr algn="l">
              <a:defRPr b="1" i="1" sz="2300">
                <a:latin typeface="+mn-lt"/>
                <a:ea typeface="+mn-ea"/>
                <a:cs typeface="+mn-cs"/>
                <a:sym typeface="Helvetica Neue"/>
              </a:defRPr>
            </a:pPr>
            <a:r>
              <a:t>Note</a:t>
            </a:r>
          </a:p>
          <a:p>
            <a:pPr algn="l">
              <a:defRPr i="1" sz="2300">
                <a:latin typeface="+mn-lt"/>
                <a:ea typeface="+mn-ea"/>
                <a:cs typeface="+mn-cs"/>
                <a:sym typeface="Helvetica Neue"/>
              </a:defRPr>
            </a:pPr>
            <a:r>
              <a:t>Creating virtual host configurations on your Apache server does not magically cause DNS entries to be created for those host names. </a:t>
            </a:r>
          </a:p>
          <a:p>
            <a:pPr algn="l">
              <a:defRPr i="1" sz="2300">
                <a:latin typeface="+mn-lt"/>
                <a:ea typeface="+mn-ea"/>
                <a:cs typeface="+mn-cs"/>
                <a:sym typeface="Helvetica Neue"/>
              </a:defRPr>
            </a:pPr>
            <a:r>
              <a:t>You must have the names in DNS, resolving to your IP address, or nobody else will be able to see your web site. </a:t>
            </a:r>
          </a:p>
          <a:p>
            <a:pPr algn="l">
              <a:defRPr i="1" sz="2300"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algn="l">
              <a:defRPr i="1" sz="2300">
                <a:latin typeface="+mn-lt"/>
                <a:ea typeface="+mn-ea"/>
                <a:cs typeface="+mn-cs"/>
                <a:sym typeface="Helvetica Neue"/>
              </a:defRPr>
            </a:pPr>
            <a:r>
              <a:t>You can put entries in your </a:t>
            </a:r>
            <a:r>
              <a:rPr b="1"/>
              <a:t>hosts file</a:t>
            </a:r>
            <a:r>
              <a:t> for local testing, but that will work only from the machine with those hosts entries.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lide Number"/>
          <p:cNvSpPr txBox="1"/>
          <p:nvPr>
            <p:ph type="sldNum" sz="quarter" idx="4294967295"/>
          </p:nvPr>
        </p:nvSpPr>
        <p:spPr>
          <a:xfrm>
            <a:off x="12268200" y="9194800"/>
            <a:ext cx="312014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8" name="image.png" descr="im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83100" y="0"/>
            <a:ext cx="8523112" cy="9753600"/>
          </a:xfrm>
          <a:prstGeom prst="rect">
            <a:avLst/>
          </a:prstGeom>
        </p:spPr>
      </p:pic>
      <p:sp>
        <p:nvSpPr>
          <p:cNvPr id="309" name="Different systemic qualities often create opposing forces.…"/>
          <p:cNvSpPr txBox="1"/>
          <p:nvPr/>
        </p:nvSpPr>
        <p:spPr>
          <a:xfrm>
            <a:off x="207433" y="2039478"/>
            <a:ext cx="3949701" cy="624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/>
          <a:p>
            <a:pPr>
              <a:defRPr sz="3600"/>
            </a:pPr>
            <a:r>
              <a:t>Different systemic qualities often create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opposing forces</a:t>
            </a:r>
            <a:r>
              <a:t>.</a:t>
            </a:r>
          </a:p>
          <a:p>
            <a:pPr>
              <a:defRPr sz="3600"/>
            </a:pPr>
          </a:p>
          <a:p>
            <a:pPr>
              <a:defRPr sz="3600"/>
            </a:pPr>
            <a:r>
              <a:t>Defining the “right” architecture for a system means finding the right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balance</a:t>
            </a:r>
            <a:r>
              <a:t> between these forces.</a:t>
            </a:r>
          </a:p>
        </p:txBody>
      </p:sp>
      <p:sp>
        <p:nvSpPr>
          <p:cNvPr id="310" name="http://flickr.com/photos/jamesjordan/2652074635/sizes/o/#cc_license"/>
          <p:cNvSpPr txBox="1"/>
          <p:nvPr/>
        </p:nvSpPr>
        <p:spPr>
          <a:xfrm>
            <a:off x="6019800" y="9359900"/>
            <a:ext cx="70104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marL="55751" marR="55751" algn="r">
              <a:lnSpc>
                <a:spcPct val="93000"/>
              </a:lnSpc>
              <a:buClr>
                <a:srgbClr val="000000"/>
              </a:buClr>
              <a:buFont typeface="Times New Roman"/>
              <a:tabLst>
                <a:tab pos="50800" algn="l"/>
                <a:tab pos="1358900" algn="l"/>
                <a:tab pos="2654300" algn="l"/>
                <a:tab pos="3949700" algn="l"/>
                <a:tab pos="5257800" algn="l"/>
                <a:tab pos="6553200" algn="l"/>
                <a:tab pos="7861300" algn="l"/>
                <a:tab pos="9156700" algn="l"/>
                <a:tab pos="10452100" algn="l"/>
                <a:tab pos="11760200" algn="l"/>
                <a:tab pos="13055600" algn="l"/>
                <a:tab pos="14363700" algn="l"/>
              </a:tabLst>
              <a:defRPr sz="16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http://flickr.com/photos/jamesjordan/2652074635/sizes/o/#cc_license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switch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ome Systemic Qualities..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 Systemic Qualities...</a:t>
            </a:r>
          </a:p>
        </p:txBody>
      </p:sp>
      <p:sp>
        <p:nvSpPr>
          <p:cNvPr id="313" name="Response time…"/>
          <p:cNvSpPr txBox="1"/>
          <p:nvPr>
            <p:ph type="body" idx="1"/>
          </p:nvPr>
        </p:nvSpPr>
        <p:spPr>
          <a:xfrm>
            <a:off x="571500" y="2324100"/>
            <a:ext cx="11861800" cy="68453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176022" indent="-176022" defTabSz="385572">
              <a:spcBef>
                <a:spcPts val="1500"/>
              </a:spcBef>
              <a:defRPr b="1" sz="1716"/>
            </a:pPr>
            <a:r>
              <a:t>Response time</a:t>
            </a:r>
          </a:p>
          <a:p>
            <a:pPr lvl="1" marL="469392" indent="-176022" defTabSz="385572">
              <a:spcBef>
                <a:spcPts val="1500"/>
              </a:spcBef>
              <a:defRPr sz="1716"/>
            </a:pPr>
            <a:r>
              <a:t>Measures the time required to present a result to the user</a:t>
            </a:r>
          </a:p>
          <a:p>
            <a:pPr lvl="1" marL="469392" indent="-176022" defTabSz="385572">
              <a:spcBef>
                <a:spcPts val="1500"/>
              </a:spcBef>
              <a:defRPr sz="1716"/>
            </a:pPr>
            <a:r>
              <a:t>Important for the end-user</a:t>
            </a:r>
          </a:p>
          <a:p>
            <a:pPr marL="176022" indent="-176022" defTabSz="385572">
              <a:spcBef>
                <a:spcPts val="1500"/>
              </a:spcBef>
              <a:defRPr b="1" sz="1716"/>
            </a:pPr>
            <a:r>
              <a:t>Throughput</a:t>
            </a:r>
          </a:p>
          <a:p>
            <a:pPr lvl="1" marL="469392" indent="-176022" defTabSz="385572">
              <a:spcBef>
                <a:spcPts val="1500"/>
              </a:spcBef>
              <a:defRPr sz="1716"/>
            </a:pPr>
            <a:r>
              <a:t>Measures the number of requests that can be processed in a given time frame</a:t>
            </a:r>
          </a:p>
          <a:p>
            <a:pPr lvl="1" marL="469392" indent="-176022" defTabSz="385572">
              <a:spcBef>
                <a:spcPts val="1500"/>
              </a:spcBef>
              <a:defRPr sz="1716"/>
            </a:pPr>
            <a:r>
              <a:t>Important for the service provider</a:t>
            </a:r>
          </a:p>
          <a:p>
            <a:pPr marL="176022" indent="-176022" defTabSz="385572">
              <a:spcBef>
                <a:spcPts val="1500"/>
              </a:spcBef>
              <a:defRPr b="1" sz="1716"/>
            </a:pPr>
            <a:r>
              <a:t>Scalability</a:t>
            </a:r>
          </a:p>
          <a:p>
            <a:pPr lvl="1" marL="469392" indent="-176022" defTabSz="385572">
              <a:spcBef>
                <a:spcPts val="1500"/>
              </a:spcBef>
              <a:defRPr sz="1716"/>
            </a:pPr>
            <a:r>
              <a:t>Measures how easy/costly it is to adapt the system in order to handle additional load </a:t>
            </a:r>
          </a:p>
          <a:p>
            <a:pPr lvl="1" marL="469392" indent="-176022" defTabSz="385572">
              <a:spcBef>
                <a:spcPts val="1500"/>
              </a:spcBef>
              <a:defRPr sz="1716"/>
            </a:pPr>
            <a:r>
              <a:t>Ideally: linear scalability. "2 x more users =&gt; 2 x more servers”</a:t>
            </a:r>
          </a:p>
          <a:p>
            <a:pPr marL="176022" indent="-176022" defTabSz="385572">
              <a:spcBef>
                <a:spcPts val="1500"/>
              </a:spcBef>
              <a:defRPr b="1" sz="1716"/>
            </a:pPr>
            <a:r>
              <a:t>Availability</a:t>
            </a:r>
          </a:p>
          <a:p>
            <a:pPr lvl="1" marL="469392" indent="-176022" defTabSz="385572">
              <a:spcBef>
                <a:spcPts val="1500"/>
              </a:spcBef>
              <a:defRPr sz="1716"/>
            </a:pPr>
            <a:r>
              <a:t>Measures the percentage of time during which the system can be used</a:t>
            </a:r>
          </a:p>
          <a:p>
            <a:pPr lvl="1" marL="469392" indent="-176022" defTabSz="385572">
              <a:spcBef>
                <a:spcPts val="1500"/>
              </a:spcBef>
              <a:defRPr sz="1716"/>
            </a:pPr>
            <a:r>
              <a:t>99% availability = average unavailability of 3.65 jours per year, i.e 1 hour and 41 minutes per week.</a:t>
            </a:r>
          </a:p>
          <a:p>
            <a:pPr marL="176022" indent="-176022" defTabSz="385572">
              <a:spcBef>
                <a:spcPts val="1500"/>
              </a:spcBef>
              <a:defRPr b="1" sz="1716"/>
            </a:pPr>
            <a:r>
              <a:t>Security</a:t>
            </a:r>
          </a:p>
          <a:p>
            <a:pPr marL="176022" indent="-176022" defTabSz="385572">
              <a:spcBef>
                <a:spcPts val="1500"/>
              </a:spcBef>
              <a:defRPr b="1" sz="1716"/>
            </a:pPr>
            <a:r>
              <a:t>Manageability</a:t>
            </a:r>
          </a:p>
          <a:p>
            <a:pPr lvl="1" marL="469392" indent="-176022" defTabSz="385572">
              <a:spcBef>
                <a:spcPts val="1500"/>
              </a:spcBef>
              <a:defRPr sz="1716"/>
            </a:pPr>
            <a:r>
              <a:t>Measures the ease of operating the system: how easy is it to monitor it, to detect issues, to upgrade, etc. </a:t>
            </a:r>
          </a:p>
        </p:txBody>
      </p:sp>
      <p:sp>
        <p:nvSpPr>
          <p:cNvPr id="314" name="http://en.wikipedia.org/wiki/Ilities"/>
          <p:cNvSpPr txBox="1"/>
          <p:nvPr/>
        </p:nvSpPr>
        <p:spPr>
          <a:xfrm>
            <a:off x="1302738" y="9194070"/>
            <a:ext cx="9461501" cy="411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defRPr sz="2100"/>
            </a:lvl1pPr>
          </a:lstStyle>
          <a:p>
            <a:pPr/>
            <a:r>
              <a:t>http://en.wikipedia.org/wiki/Ilities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switch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Manageabi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Manageability</a:t>
            </a:r>
          </a:p>
        </p:txBody>
      </p:sp>
      <p:pic>
        <p:nvPicPr>
          <p:cNvPr id="31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51200" y="2705100"/>
            <a:ext cx="6502400" cy="650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switch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Manageabi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Manageability</a:t>
            </a:r>
          </a:p>
        </p:txBody>
      </p:sp>
      <p:pic>
        <p:nvPicPr>
          <p:cNvPr id="3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51200" y="2705100"/>
            <a:ext cx="6502400" cy="6502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74900" y="6127750"/>
            <a:ext cx="2743200" cy="1892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74200" y="5035550"/>
            <a:ext cx="2209800" cy="29049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switch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Manageabi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Manageability</a:t>
            </a:r>
          </a:p>
        </p:txBody>
      </p:sp>
      <p:pic>
        <p:nvPicPr>
          <p:cNvPr id="3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7700" y="2705100"/>
            <a:ext cx="6502400" cy="6502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8800" y="2209926"/>
            <a:ext cx="5155947" cy="51559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pasted-image-small.png" descr="pasted-image-small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82614" y="7848600"/>
            <a:ext cx="524372" cy="1290760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Sysadmin"/>
          <p:cNvSpPr txBox="1"/>
          <p:nvPr/>
        </p:nvSpPr>
        <p:spPr>
          <a:xfrm>
            <a:off x="1974888" y="9104523"/>
            <a:ext cx="1562024" cy="510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/>
            </a:lvl1pPr>
          </a:lstStyle>
          <a:p>
            <a:pPr/>
            <a:r>
              <a:t>Sysadmin</a:t>
            </a:r>
          </a:p>
        </p:txBody>
      </p:sp>
      <p:sp>
        <p:nvSpPr>
          <p:cNvPr id="329" name="Line"/>
          <p:cNvSpPr/>
          <p:nvPr/>
        </p:nvSpPr>
        <p:spPr>
          <a:xfrm flipH="1">
            <a:off x="3530600" y="7767721"/>
            <a:ext cx="1768321" cy="798302"/>
          </a:xfrm>
          <a:prstGeom prst="line">
            <a:avLst/>
          </a:prstGeom>
          <a:ln w="1016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switch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 Light"/>
        <a:ea typeface="Helvetica Neue Light"/>
        <a:cs typeface="Helvetica Neue Light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BCBCB"/>
        </a:solid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 Light"/>
        <a:ea typeface="Helvetica Neue Light"/>
        <a:cs typeface="Helvetica Neue Light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BCBCB"/>
        </a:solid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